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63" r:id="rId3"/>
    <p:sldId id="264" r:id="rId4"/>
    <p:sldId id="265" r:id="rId5"/>
    <p:sldId id="266" r:id="rId6"/>
    <p:sldId id="257" r:id="rId7"/>
    <p:sldId id="272" r:id="rId8"/>
    <p:sldId id="273" r:id="rId9"/>
    <p:sldId id="274" r:id="rId10"/>
    <p:sldId id="275" r:id="rId11"/>
    <p:sldId id="260" r:id="rId12"/>
    <p:sldId id="276" r:id="rId13"/>
    <p:sldId id="277" r:id="rId14"/>
    <p:sldId id="261" r:id="rId15"/>
    <p:sldId id="279" r:id="rId16"/>
    <p:sldId id="289" r:id="rId17"/>
    <p:sldId id="278" r:id="rId18"/>
    <p:sldId id="280" r:id="rId19"/>
    <p:sldId id="281" r:id="rId20"/>
    <p:sldId id="270" r:id="rId21"/>
    <p:sldId id="282" r:id="rId22"/>
    <p:sldId id="283" r:id="rId23"/>
    <p:sldId id="284" r:id="rId24"/>
    <p:sldId id="285" r:id="rId25"/>
    <p:sldId id="286" r:id="rId26"/>
    <p:sldId id="271"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81" autoAdjust="0"/>
  </p:normalViewPr>
  <p:slideViewPr>
    <p:cSldViewPr>
      <p:cViewPr varScale="1">
        <p:scale>
          <a:sx n="81" d="100"/>
          <a:sy n="81" d="100"/>
        </p:scale>
        <p:origin x="-24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E277A-ED27-4144-98C9-620201504940}"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A541F-1204-4078-B976-6DC5C36296C4}" type="slidenum">
              <a:rPr lang="en-US" smtClean="0"/>
              <a:t>‹#›</a:t>
            </a:fld>
            <a:endParaRPr lang="en-US"/>
          </a:p>
        </p:txBody>
      </p:sp>
    </p:spTree>
    <p:extLst>
      <p:ext uri="{BB962C8B-B14F-4D97-AF65-F5344CB8AC3E}">
        <p14:creationId xmlns:p14="http://schemas.microsoft.com/office/powerpoint/2010/main" val="352473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(Dan 5). Babylon was considered impregnable because it was surrounded by a great marsh fed from the Euphrates. No one living within its walls thought it was possible for their city to fall. But when the Medes/Persians decided to conquer it, they didn’t besiege the city, but instead rerouted the Euphrates River several miles upstream. The water level then dropped where it allowed them to get under the gates where they took Babylon </a:t>
            </a:r>
            <a:r>
              <a:rPr lang="en-US" baseline="0" dirty="0" smtClean="0"/>
              <a:t>in secret in just </a:t>
            </a:r>
            <a:r>
              <a:rPr lang="en-US" baseline="0" dirty="0" smtClean="0"/>
              <a:t>one night. The rumor is that the common people in the city didn’t even know the city </a:t>
            </a:r>
            <a:r>
              <a:rPr lang="en-US" baseline="0" dirty="0" smtClean="0"/>
              <a:t>had </a:t>
            </a:r>
            <a:r>
              <a:rPr lang="en-US" baseline="0" dirty="0" smtClean="0"/>
              <a:t>changed hands to the Medes/Persians for 3 weeks. How did it happen?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Belshazzar, the son of Nebuchadnezzar, was holding a huge party that night, as puffed up as he could be. And God caused writing to appear on the wall. Daniel was then summoned to interpret the writing, which in Dan 5:25, in essence read, “You’ve been numbered, you’ve been weighed, and you’ve been found deficient – your kingdom is going to be handed over to your enemy.”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bringing up this story because it reminds me in a lot of ways of Darwinian Evolution. Based on the way it is sort of forced down our throats by the media and school system, you would think that it is such an overwhelming force to be reckoned with, with evidence so strong that none would dare to contend with it, that it makes what we’re attempting to do in these lectures an exercise of futility. This couldn’t be further from the truth.</a:t>
            </a:r>
          </a:p>
          <a:p>
            <a:endParaRPr lang="en-US" baseline="0" dirty="0" smtClean="0"/>
          </a:p>
          <a:p>
            <a:r>
              <a:rPr lang="en-US" baseline="0" dirty="0" smtClean="0"/>
              <a:t>Darwinian Evolution has certainly gotten hold of many minds/hearts, but studies are showing it is starting to wane in its dominance. Why? Because of the mounting evidence against it and because more and more Creationists are beginning to use the information age to their advantage in educating the masses regarding its many faults and </a:t>
            </a:r>
            <a:r>
              <a:rPr lang="en-US" baseline="0" dirty="0" smtClean="0"/>
              <a:t>weaknesses as the undeniable strength of the Christian position</a:t>
            </a:r>
            <a:endParaRPr lang="en-US" baseline="0" dirty="0" smtClean="0"/>
          </a:p>
          <a:p>
            <a:endParaRPr lang="en-US" baseline="0" dirty="0" smtClean="0"/>
          </a:p>
          <a:p>
            <a:r>
              <a:rPr lang="en-US" baseline="0" dirty="0" smtClean="0"/>
              <a:t>So this lesson is designed to encourage you not to be intimidated. The fallacies and weaknesses of the evolutionary worldview are so apparent, so vast, we should show no hesitation whatsoever in joining the front lines in helping to do away w/this scandal once and for all.</a:t>
            </a:r>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1</a:t>
            </a:fld>
            <a:endParaRPr lang="en-US"/>
          </a:p>
        </p:txBody>
      </p:sp>
    </p:spTree>
    <p:extLst>
      <p:ext uri="{BB962C8B-B14F-4D97-AF65-F5344CB8AC3E}">
        <p14:creationId xmlns:p14="http://schemas.microsoft.com/office/powerpoint/2010/main" val="337703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But then finally, and to me this is the biggest one, evolution is not scientific because it is not falsifiable. What this means is that for something to be scientifically confirmed, you have to be able to run negative controls, meaning run the experiment in reverse, to get negative results. If an assertion can be falsified, it is assumed to be true. But if is not, its not scientific…it’s merely conjecture, an idea.</a:t>
            </a:r>
          </a:p>
          <a:p>
            <a:endParaRPr lang="en-US" baseline="0" dirty="0" smtClean="0"/>
          </a:p>
          <a:p>
            <a:r>
              <a:rPr lang="en-US" baseline="0" dirty="0" smtClean="0"/>
              <a:t>Example: Cyanide consumption will kill rabbits. That is a hypothesis. Is that scientifically testable? Is it scientifically falsifiable? Yes, by putting sugar in the water instead of cyanide, you make it falsifiable. </a:t>
            </a:r>
          </a:p>
          <a:p>
            <a:endParaRPr lang="en-US" baseline="0" dirty="0" smtClean="0"/>
          </a:p>
          <a:p>
            <a:r>
              <a:rPr lang="en-US" baseline="0" dirty="0" smtClean="0"/>
              <a:t>Evolution is not and cannot be falsifiable because of how long ago it supposedly happened. So why are we still calling it science? It has to pass every single one of these steps, but it fails every single one of them. </a:t>
            </a:r>
          </a:p>
          <a:p>
            <a:pPr marL="228600" indent="-228600">
              <a:buAutoNum type="arabicParen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10</a:t>
            </a:fld>
            <a:endParaRPr lang="en-US"/>
          </a:p>
        </p:txBody>
      </p:sp>
    </p:spTree>
    <p:extLst>
      <p:ext uri="{BB962C8B-B14F-4D97-AF65-F5344CB8AC3E}">
        <p14:creationId xmlns:p14="http://schemas.microsoft.com/office/powerpoint/2010/main" val="261113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Now interestingly, Evolutionary</a:t>
            </a:r>
            <a:r>
              <a:rPr lang="en-US" baseline="0" dirty="0" smtClean="0"/>
              <a:t> scientists have admitted it is not science in round about ways:</a:t>
            </a:r>
            <a:endParaRPr lang="en-US" dirty="0" smtClean="0"/>
          </a:p>
          <a:p>
            <a:pPr marL="0" indent="0">
              <a:buNone/>
            </a:pPr>
            <a:endParaRPr lang="en-US" dirty="0" smtClean="0"/>
          </a:p>
          <a:p>
            <a:pPr marL="0" indent="0">
              <a:buNone/>
            </a:pPr>
            <a:r>
              <a:rPr lang="en-US" dirty="0" smtClean="0"/>
              <a:t>Theodosius Dobzhansky, the</a:t>
            </a:r>
            <a:r>
              <a:rPr lang="en-US" baseline="0" dirty="0" smtClean="0"/>
              <a:t> guy who </a:t>
            </a:r>
            <a:r>
              <a:rPr lang="en-US" dirty="0" smtClean="0"/>
              <a:t>pioneered the modern evolutionary</a:t>
            </a:r>
            <a:r>
              <a:rPr lang="en-US" baseline="0" dirty="0" smtClean="0"/>
              <a:t> synthesis in Biology w/fruit flies, who believed in and created the modern gene mutation theory of evolution (Neo-Darwinism), said “</a:t>
            </a:r>
            <a:r>
              <a:rPr lang="en-US" dirty="0" smtClean="0"/>
              <a:t>It is manifestly impossible to reproduce in the laboratory the evolution of man…” and then he lists some other animals. Then he followed</a:t>
            </a:r>
            <a:r>
              <a:rPr lang="en-US" baseline="0" dirty="0" smtClean="0"/>
              <a:t> it up with, “</a:t>
            </a:r>
            <a:r>
              <a:rPr lang="en-US" dirty="0" smtClean="0"/>
              <a:t>These evolutionary happenings are unique, unrepeatable, and irreversible</a:t>
            </a:r>
            <a:r>
              <a:rPr lang="en-US" baseline="0" dirty="0" smtClean="0"/>
              <a:t>…</a:t>
            </a:r>
            <a:r>
              <a:rPr lang="en-US" sz="1200" kern="1200" baseline="0" dirty="0" smtClean="0">
                <a:solidFill>
                  <a:schemeClr val="tx1"/>
                </a:solidFill>
                <a:latin typeface="+mn-lt"/>
                <a:ea typeface="+mn-ea"/>
                <a:cs typeface="+mn-cs"/>
              </a:rPr>
              <a:t>e</a:t>
            </a:r>
            <a:r>
              <a:rPr lang="en-US" sz="1200" kern="1200" dirty="0" smtClean="0">
                <a:solidFill>
                  <a:schemeClr val="tx1"/>
                </a:solidFill>
                <a:latin typeface="+mn-lt"/>
                <a:ea typeface="+mn-ea"/>
                <a:cs typeface="+mn-cs"/>
              </a:rPr>
              <a:t>xperimental evolution deals of necessity with only the simplest levels of the evolutionary process, sometimes called microevolution.”</a:t>
            </a:r>
            <a:r>
              <a:rPr lang="en-US" sz="1200" kern="1200" baseline="0" dirty="0" smtClean="0">
                <a:solidFill>
                  <a:schemeClr val="tx1"/>
                </a:solidFill>
                <a:latin typeface="+mn-lt"/>
                <a:ea typeface="+mn-ea"/>
                <a:cs typeface="+mn-cs"/>
              </a:rPr>
              <a:t> </a:t>
            </a:r>
          </a:p>
          <a:p>
            <a:pPr marL="0" indent="0">
              <a:buNone/>
            </a:pPr>
            <a:endParaRPr lang="en-US" sz="1200" kern="1200" baseline="0" dirty="0" smtClean="0">
              <a:solidFill>
                <a:schemeClr val="tx1"/>
              </a:solidFill>
              <a:latin typeface="+mn-lt"/>
              <a:ea typeface="+mn-ea"/>
              <a:cs typeface="+mn-cs"/>
            </a:endParaRPr>
          </a:p>
          <a:p>
            <a:pPr marL="0" indent="0">
              <a:buNone/>
            </a:pPr>
            <a:r>
              <a:rPr lang="en-US" sz="1200" kern="1200" dirty="0" smtClean="0">
                <a:solidFill>
                  <a:schemeClr val="tx1"/>
                </a:solidFill>
                <a:latin typeface="+mn-lt"/>
                <a:ea typeface="+mn-ea"/>
                <a:cs typeface="+mn-cs"/>
              </a:rPr>
              <a:t>Well</a:t>
            </a:r>
            <a:r>
              <a:rPr lang="en-US" sz="1200" kern="1200" baseline="0" dirty="0" smtClean="0">
                <a:solidFill>
                  <a:schemeClr val="tx1"/>
                </a:solidFill>
                <a:latin typeface="+mn-lt"/>
                <a:ea typeface="+mn-ea"/>
                <a:cs typeface="+mn-cs"/>
              </a:rPr>
              <a:t> that’s what we believe! That’s what Creationists believe. It’s what we see in Genesis when Jacob was breeding Laban’s sheep, and some were spotted and others speckled, but they were all sheep?</a:t>
            </a:r>
          </a:p>
          <a:p>
            <a:pPr marL="0" indent="0">
              <a:buNone/>
            </a:pPr>
            <a:endParaRPr lang="en-US" sz="1200" kern="1200" baseline="0" dirty="0" smtClean="0">
              <a:solidFill>
                <a:schemeClr val="tx1"/>
              </a:solidFill>
              <a:latin typeface="+mn-lt"/>
              <a:ea typeface="+mn-ea"/>
              <a:cs typeface="+mn-cs"/>
            </a:endParaRPr>
          </a:p>
          <a:p>
            <a:pPr marL="0" indent="0">
              <a:buNone/>
            </a:pPr>
            <a:r>
              <a:rPr lang="en-US" dirty="0" smtClean="0">
                <a:effectLst/>
              </a:rPr>
              <a:t>L. H. Matthews,</a:t>
            </a:r>
            <a:r>
              <a:rPr lang="en-US" baseline="0" dirty="0" smtClean="0">
                <a:effectLst/>
              </a:rPr>
              <a:t> the Evolutionists who was allowed to write the introduction of Darwin’s Origin of Species, said, </a:t>
            </a:r>
            <a:r>
              <a:rPr lang="en-US" dirty="0" smtClean="0">
                <a:effectLst/>
              </a:rPr>
              <a:t>“In accepting evolution as fact, how many biologists </a:t>
            </a:r>
            <a:r>
              <a:rPr lang="en-US" i="0" dirty="0" smtClean="0">
                <a:effectLst/>
              </a:rPr>
              <a:t>pause to reflect that science is built upon theories that have been proved by experiment to be correct or remember that the theory of animal evolution has never been thus approved?“ He said later, “Is it then a science or faith?” —L.H. Matthews, "Introduction," Origin of Species, Charles Darwin (1971 edition). </a:t>
            </a:r>
          </a:p>
        </p:txBody>
      </p:sp>
      <p:sp>
        <p:nvSpPr>
          <p:cNvPr id="4" name="Slide Number Placeholder 3"/>
          <p:cNvSpPr>
            <a:spLocks noGrp="1"/>
          </p:cNvSpPr>
          <p:nvPr>
            <p:ph type="sldNum" sz="quarter" idx="10"/>
          </p:nvPr>
        </p:nvSpPr>
        <p:spPr/>
        <p:txBody>
          <a:bodyPr/>
          <a:lstStyle/>
          <a:p>
            <a:fld id="{FA2A541F-1204-4078-B976-6DC5C36296C4}" type="slidenum">
              <a:rPr lang="en-US" smtClean="0"/>
              <a:t>11</a:t>
            </a:fld>
            <a:endParaRPr lang="en-US"/>
          </a:p>
        </p:txBody>
      </p:sp>
    </p:spTree>
    <p:extLst>
      <p:ext uri="{BB962C8B-B14F-4D97-AF65-F5344CB8AC3E}">
        <p14:creationId xmlns:p14="http://schemas.microsoft.com/office/powerpoint/2010/main" val="286402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what Evolutionists Charles Birch and Paul Ehrlich said in Nature magazine.</a:t>
            </a:r>
            <a:r>
              <a:rPr lang="en-US" baseline="0" dirty="0" smtClean="0"/>
              <a:t> Nature magazine is </a:t>
            </a:r>
            <a:r>
              <a:rPr lang="en-US" b="0" dirty="0" smtClean="0"/>
              <a:t>one of the</a:t>
            </a:r>
            <a:r>
              <a:rPr lang="en-US" b="0" baseline="0" dirty="0" smtClean="0"/>
              <a:t> most prestigious scientific journals in the world, and people spend their whole careers trying to get published in this journal.</a:t>
            </a:r>
            <a:endParaRPr lang="en-US" dirty="0" smtClean="0"/>
          </a:p>
          <a:p>
            <a:pPr marL="0" indent="0">
              <a:buNone/>
            </a:pPr>
            <a:endParaRPr lang="en-US" dirty="0" smtClean="0"/>
          </a:p>
          <a:p>
            <a:pPr marL="0" indent="0">
              <a:buNone/>
            </a:pPr>
            <a:r>
              <a:rPr lang="en-US" dirty="0" smtClean="0"/>
              <a:t>“Our theory of evolution has become, as Popper described, one which </a:t>
            </a:r>
            <a:r>
              <a:rPr lang="en-US" b="0" dirty="0" smtClean="0"/>
              <a:t>cannot be refuted by any possible observations. Every conceivable observation can be fitted into it. It is thus outside of empirical science but not necessarily false. No one can think of ways in which to test it.”</a:t>
            </a:r>
            <a:endParaRPr lang="en-US" b="0" baseline="0" dirty="0" smtClean="0"/>
          </a:p>
          <a:p>
            <a:pPr marL="0" indent="0">
              <a:buNone/>
            </a:pPr>
            <a:endParaRPr lang="en-US" b="0" baseline="0" dirty="0" smtClean="0"/>
          </a:p>
          <a:p>
            <a:pPr marL="0" indent="0">
              <a:buNone/>
            </a:pPr>
            <a:r>
              <a:rPr lang="en-US" b="0" baseline="0" dirty="0" smtClean="0"/>
              <a:t>In other words, you say whatever you want, but evolution can never be proven wrong. Why? Because it’s a hypothesis, a philosophy, a worldview, but it is absolutely not science. </a:t>
            </a:r>
          </a:p>
          <a:p>
            <a:pPr marL="0" indent="0">
              <a:buNone/>
            </a:pPr>
            <a:endParaRPr lang="en-US" b="0" baseline="0" dirty="0" smtClean="0"/>
          </a:p>
          <a:p>
            <a:pPr marL="0" indent="0">
              <a:buNone/>
            </a:pPr>
            <a:r>
              <a:rPr lang="en-US" b="0" baseline="0" dirty="0" smtClean="0"/>
              <a:t>Dr. Wolfgang Smith, a math professor at MIT, is an opponent of Darwinian Evolution and advocates for Intelligent Design – “The point, however, is that the doctrine of evolution has swept the world, not on the strength of its scientific merits, but precisely in its capacity as a Gnostic myth. It affirms, in effect, that living beings create themselves, which is, in essence, a metaphysical claim. This in itself implies, however, that the theory is scientifically unverifiable (a fact, incidentally, which has often enough been pointed out by philosophers of science). Thus, in the final analysis, evolutionism is in truth metaphysical doctrine decked out in scientific garb.”</a:t>
            </a:r>
          </a:p>
          <a:p>
            <a:pPr marL="0" indent="0">
              <a:buNone/>
            </a:pPr>
            <a:endParaRPr lang="en-US" b="0" baseline="0" dirty="0" smtClean="0"/>
          </a:p>
          <a:p>
            <a:pPr marL="0" indent="0">
              <a:buNone/>
            </a:pPr>
            <a:r>
              <a:rPr lang="en-US" b="0" baseline="0" dirty="0" smtClean="0"/>
              <a:t>What does he mean by metaphysics? What is metaphysics? Its not physical, its above physical, its spiritual, which means it’s a religion. It means Evolutionists have faith just like other religions have faith.</a:t>
            </a:r>
          </a:p>
        </p:txBody>
      </p:sp>
      <p:sp>
        <p:nvSpPr>
          <p:cNvPr id="4" name="Slide Number Placeholder 3"/>
          <p:cNvSpPr>
            <a:spLocks noGrp="1"/>
          </p:cNvSpPr>
          <p:nvPr>
            <p:ph type="sldNum" sz="quarter" idx="10"/>
          </p:nvPr>
        </p:nvSpPr>
        <p:spPr/>
        <p:txBody>
          <a:bodyPr/>
          <a:lstStyle/>
          <a:p>
            <a:fld id="{FA2A541F-1204-4078-B976-6DC5C36296C4}" type="slidenum">
              <a:rPr lang="en-US" smtClean="0"/>
              <a:t>12</a:t>
            </a:fld>
            <a:endParaRPr lang="en-US"/>
          </a:p>
        </p:txBody>
      </p:sp>
    </p:spTree>
    <p:extLst>
      <p:ext uri="{BB962C8B-B14F-4D97-AF65-F5344CB8AC3E}">
        <p14:creationId xmlns:p14="http://schemas.microsoft.com/office/powerpoint/2010/main" val="286402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Sherwood Washburn, a Harvard graduate and Anthropologist who has taught at Columbia University, University of Chicago, and the University of California at Berkley:</a:t>
            </a:r>
          </a:p>
          <a:p>
            <a:pPr marL="0" indent="0">
              <a:buNone/>
            </a:pPr>
            <a:endParaRPr lang="en-US" b="0" baseline="0" dirty="0" smtClean="0"/>
          </a:p>
          <a:p>
            <a:pPr marL="0" indent="0">
              <a:buNone/>
            </a:pPr>
            <a:r>
              <a:rPr lang="en-US" b="0" baseline="0" dirty="0" smtClean="0"/>
              <a:t>“The behaviors that led to the origin of man are not available for study, and must be reconstructed from fragmentary fossils, the anatomy and behaviors of contemporary primates, but there is wide area for disagreements. Doctrines which seemed certain in one decade may crumble under the impact of new discoveries, new methods of dating, new experiments. Under these circumstances, it may be more useful to regard the study of evolution as a game rather than as a science. Uncertainties are far greater than might be thought from reading scientific papers and, in spite of the emphasis on evolutionary theory, there is no agreement on the rules of the evolutionary game.”</a:t>
            </a:r>
          </a:p>
          <a:p>
            <a:pPr marL="0" indent="0">
              <a:buNone/>
            </a:pPr>
            <a:endParaRPr lang="en-US" b="0" baseline="0" dirty="0" smtClean="0"/>
          </a:p>
          <a:p>
            <a:pPr marL="0" indent="0">
              <a:buNone/>
            </a:pPr>
            <a:r>
              <a:rPr lang="en-US" b="0" baseline="0" dirty="0" smtClean="0"/>
              <a:t>We should not be interested in what is possible. There are as many possibilities as the imagination can muster. We must go after that which is plausible based on actual evidence. </a:t>
            </a:r>
          </a:p>
          <a:p>
            <a:pPr marL="0" indent="0">
              <a:buNone/>
            </a:pPr>
            <a:endParaRPr lang="en-US" b="0" baseline="0" dirty="0" smtClean="0"/>
          </a:p>
          <a:p>
            <a:pPr marL="0" indent="0">
              <a:buNone/>
            </a:pPr>
            <a:endParaRPr lang="en-US" b="0" dirty="0" smtClean="0"/>
          </a:p>
          <a:p>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13</a:t>
            </a:fld>
            <a:endParaRPr lang="en-US"/>
          </a:p>
        </p:txBody>
      </p:sp>
    </p:spTree>
    <p:extLst>
      <p:ext uri="{BB962C8B-B14F-4D97-AF65-F5344CB8AC3E}">
        <p14:creationId xmlns:p14="http://schemas.microsoft.com/office/powerpoint/2010/main" val="286402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Evolution is actually based on “tautology”.</a:t>
            </a:r>
            <a:r>
              <a:rPr lang="en-US" baseline="0" dirty="0" smtClean="0"/>
              <a:t> That’s a fancy name for the logical fallacy</a:t>
            </a:r>
            <a:r>
              <a:rPr lang="en-US" dirty="0" smtClean="0"/>
              <a:t> we sometimes call</a:t>
            </a:r>
            <a:r>
              <a:rPr lang="en-US" baseline="0" dirty="0" smtClean="0"/>
              <a:t> circular reasoning – an unnecessary, needless repetition of meaning using dissimilar words that effectively say the same thing twice. It</a:t>
            </a:r>
            <a:r>
              <a:rPr lang="en-US" dirty="0" smtClean="0"/>
              <a:t> is a circular statement such as “deafness causes loss of hearing”—while it is true, it adds nothing to our understanding.</a:t>
            </a:r>
            <a:endParaRPr lang="en-US" baseline="0" dirty="0" smtClean="0"/>
          </a:p>
          <a:p>
            <a:endParaRPr lang="en-US" baseline="0" dirty="0" smtClean="0"/>
          </a:p>
          <a:p>
            <a:r>
              <a:rPr lang="en-US" baseline="0" dirty="0" smtClean="0"/>
              <a:t>What is an example? As </a:t>
            </a:r>
            <a:r>
              <a:rPr lang="en-US" dirty="0" smtClean="0"/>
              <a:t>Darwin observed</a:t>
            </a:r>
            <a:r>
              <a:rPr lang="en-US" baseline="0" dirty="0" smtClean="0"/>
              <a:t> nature, he thought it to be </a:t>
            </a:r>
            <a:r>
              <a:rPr lang="en-US" dirty="0" smtClean="0"/>
              <a:t>a very hostile place where there was an overproduction of animals and a limited supply of food. His</a:t>
            </a:r>
            <a:r>
              <a:rPr lang="en-US" baseline="0" dirty="0" smtClean="0"/>
              <a:t> belief was that this caused</a:t>
            </a:r>
            <a:r>
              <a:rPr lang="en-US" dirty="0" smtClean="0"/>
              <a:t> a bloody struggle for existence among animals in which only the most fit survive. And</a:t>
            </a:r>
            <a:r>
              <a:rPr lang="en-US" baseline="0" dirty="0" smtClean="0"/>
              <a:t> so</a:t>
            </a:r>
            <a:r>
              <a:rPr lang="en-US" dirty="0" smtClean="0"/>
              <a:t> natural selection came</a:t>
            </a:r>
            <a:r>
              <a:rPr lang="en-US" baseline="0" dirty="0" smtClean="0"/>
              <a:t> to be further defined </a:t>
            </a:r>
            <a:r>
              <a:rPr lang="en-US" i="0" dirty="0" smtClean="0"/>
              <a:t>as “survival of the fittest”</a:t>
            </a:r>
            <a:r>
              <a:rPr lang="en-US" dirty="0" smtClean="0"/>
              <a:t>. But one of the problems with this “explanation” is that it is a tautology. Why? Because if</a:t>
            </a:r>
            <a:r>
              <a:rPr lang="en-US" baseline="0" dirty="0" smtClean="0"/>
              <a:t> you ask the question, “</a:t>
            </a:r>
            <a:r>
              <a:rPr lang="en-US" dirty="0" smtClean="0"/>
              <a:t>Which animals survive?”, they’ll answer something like “Those that are most fit”. “Well what do we mean by ‘most fit’”?</a:t>
            </a:r>
            <a:r>
              <a:rPr lang="en-US" baseline="0" dirty="0" smtClean="0"/>
              <a:t> “T</a:t>
            </a:r>
            <a:r>
              <a:rPr lang="en-US" dirty="0" smtClean="0"/>
              <a:t>hose that survive</a:t>
            </a:r>
            <a:r>
              <a:rPr lang="en-US" baseline="0" dirty="0" smtClean="0"/>
              <a:t>.” “Well how do they survive and others don’t?” “Based on their fitness”. “And what determines this fitness” “Their propensity to survive”. “And what this determines this propensity?” “Their environmental suitability”.</a:t>
            </a:r>
          </a:p>
          <a:p>
            <a:endParaRPr lang="en-US" baseline="0" dirty="0" smtClean="0"/>
          </a:p>
          <a:p>
            <a:r>
              <a:rPr lang="en-US" baseline="0" dirty="0" smtClean="0"/>
              <a:t>See how I said things differently, but they were really just the same thing? Darwinian Evolutionists do this all the time. And if you don’t recognize the circular reasoning, the tautology, you’ll sit there scratching your head wondering if the reason you don’t get this is maybe because you’re just too stupid when in reality the ones that do this either can’t explain it themselves and are just repeating what they’ve heard, or they’re being deliberately dishonest. </a:t>
            </a:r>
          </a:p>
          <a:p>
            <a:endParaRPr lang="en-US" baseline="0" dirty="0" smtClean="0"/>
          </a:p>
          <a:p>
            <a:r>
              <a:rPr lang="en-US" baseline="0" dirty="0" smtClean="0"/>
              <a:t>Now, interestingly enough, when Neo-Darwinism came along in the 1950s, they started relabeling “survival of the fittest” as “differential reproduction”. This view suggests that nature doesn’t merely select from the fittest of animals, but from animals that leave the most offspring. And yet this whole mess started with Darwin suggesting the entire reason for Evolution is animals leaving too many offspring because there isn’t enough food for them to eat. </a:t>
            </a:r>
            <a:r>
              <a:rPr lang="en-US" dirty="0" smtClean="0"/>
              <a:t>Now we are told by Neo-Darwinists that the animals that leave the most offspring insure the continued survival of their species. Go</a:t>
            </a:r>
            <a:r>
              <a:rPr lang="en-US" baseline="0" dirty="0" smtClean="0"/>
              <a:t> figure. Add to that the fact that Neo-Darwinists like Paul Ehrlich (that we quoted earlier) staunchly insist that we humans must strictly limit the number of our offspring if our species is to survive. They can’t even get their theories straight and so around and around they go. </a:t>
            </a:r>
            <a:endParaRPr lang="en-US"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14</a:t>
            </a:fld>
            <a:endParaRPr lang="en-US"/>
          </a:p>
        </p:txBody>
      </p:sp>
    </p:spTree>
    <p:extLst>
      <p:ext uri="{BB962C8B-B14F-4D97-AF65-F5344CB8AC3E}">
        <p14:creationId xmlns:p14="http://schemas.microsoft.com/office/powerpoint/2010/main" val="112255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is told of a student walking to school who saw in the grass a mouse that remained absolutely motionless as a hawk soared overhead. When she asked her teacher why, the teacher explained that mice which ran were seen and killed by the hawk, so natural selection produced those which remained motionless. The next day, the student saw a mouse running to its burrow as a hawk soared overhead. When she asked her teacher why, the teacher explained how mice that remained motionless were easy targets for the sharp-eyed hawk that killed and ate them, so natural selection favored the mice which ran.</a:t>
            </a:r>
          </a:p>
          <a:p>
            <a:endParaRPr lang="en-US" dirty="0" smtClean="0"/>
          </a:p>
          <a:p>
            <a:r>
              <a:rPr lang="en-US" dirty="0" smtClean="0"/>
              <a:t>See,</a:t>
            </a:r>
            <a:r>
              <a:rPr lang="en-US" baseline="0" dirty="0" smtClean="0"/>
              <a:t> t</a:t>
            </a:r>
            <a:r>
              <a:rPr lang="en-US" dirty="0" smtClean="0"/>
              <a:t>he reason</a:t>
            </a:r>
            <a:r>
              <a:rPr lang="en-US" baseline="0" dirty="0" smtClean="0"/>
              <a:t> why Evolutionists love “survival of the fittest” is because what it really amounts to is</a:t>
            </a:r>
            <a:r>
              <a:rPr lang="en-US" dirty="0" smtClean="0"/>
              <a:t> “survival of the survivors”</a:t>
            </a:r>
            <a:r>
              <a:rPr lang="en-US" baseline="0" dirty="0" smtClean="0"/>
              <a:t> – its tautology that</a:t>
            </a:r>
            <a:r>
              <a:rPr lang="en-US" dirty="0" smtClean="0"/>
              <a:t> can explain anything: why mice run or why they stay put, why some species,</a:t>
            </a:r>
            <a:r>
              <a:rPr lang="en-US" baseline="0" dirty="0" smtClean="0"/>
              <a:t> like the</a:t>
            </a:r>
            <a:r>
              <a:rPr lang="en-US" dirty="0" smtClean="0"/>
              <a:t> horseshoe crabs, never changed in “600 million years” while others changed rapidly and quickly (e.g., an insect-eater thought to have evolved into horses, whales, and bats in less than “5 million years”). The so-called “proof” that natural selection produced evolution is too often merely the argument that survivors survived.</a:t>
            </a:r>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15</a:t>
            </a:fld>
            <a:endParaRPr lang="en-US"/>
          </a:p>
        </p:txBody>
      </p:sp>
    </p:spTree>
    <p:extLst>
      <p:ext uri="{BB962C8B-B14F-4D97-AF65-F5344CB8AC3E}">
        <p14:creationId xmlns:p14="http://schemas.microsoft.com/office/powerpoint/2010/main" val="341029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Darwinian geologists admit that this circular reasoning exists as a fundamental pillar of geological faith. For example, in a 1979 interview with Dr. Donald Fisher, the state paleontologist for New York, Luther Sunderland, asked him: </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"How do you date fossils?" </a:t>
            </a:r>
          </a:p>
          <a:p>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His reply: </a:t>
            </a:r>
            <a:r>
              <a:rPr lang="en-US" sz="1200" b="0" i="1" kern="1200" dirty="0" smtClean="0">
                <a:solidFill>
                  <a:schemeClr val="tx1"/>
                </a:solidFill>
                <a:effectLst/>
                <a:latin typeface="+mn-lt"/>
                <a:ea typeface="+mn-ea"/>
                <a:cs typeface="+mn-cs"/>
              </a:rPr>
              <a:t>"By the Cambrian rocks in which they were found." </a:t>
            </a:r>
          </a:p>
          <a:p>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Sunderland then asked him if this were not circular reasoning.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Fisher replied, "</a:t>
            </a:r>
            <a:r>
              <a:rPr lang="en-US" sz="1200" b="0" i="1" kern="1200" dirty="0" smtClean="0">
                <a:solidFill>
                  <a:schemeClr val="tx1"/>
                </a:solidFill>
                <a:effectLst/>
                <a:latin typeface="+mn-lt"/>
                <a:ea typeface="+mn-ea"/>
                <a:cs typeface="+mn-cs"/>
              </a:rPr>
              <a:t>Of course, how else are you going to do it?" (Bible Science Newsletter, </a:t>
            </a:r>
            <a:r>
              <a:rPr lang="en-US" sz="1200" b="0" i="0" kern="1200" dirty="0" smtClean="0">
                <a:solidFill>
                  <a:schemeClr val="tx1"/>
                </a:solidFill>
                <a:effectLst/>
                <a:latin typeface="+mn-lt"/>
                <a:ea typeface="+mn-ea"/>
                <a:cs typeface="+mn-cs"/>
              </a:rPr>
              <a:t>December 1986, p. 6.)</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rocks do date the fossils, but the fossils date the rocks more accurately. Stratigraphy cannot avoid this kind of reasoning…because circularity is inherent in the derivation of time scales."</a:t>
            </a:r>
            <a:r>
              <a:rPr lang="en-US" sz="1200" b="0" i="1" kern="1200" dirty="0" smtClean="0">
                <a:solidFill>
                  <a:schemeClr val="tx1"/>
                </a:solidFill>
                <a:effectLst/>
                <a:latin typeface="+mn-lt"/>
                <a:ea typeface="+mn-ea"/>
                <a:cs typeface="+mn-cs"/>
              </a:rPr>
              <a:t>—*J.E. O'Rourke, "Pragmatism vs. Materialism in Stratigraphy," American Journal of science, January 1976.</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paleontology director of the Field Museum in Chicago admits the problem exists.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charge that the construction of the geologic scale involves circularity has a certain amount of validity."</a:t>
            </a:r>
            <a:r>
              <a:rPr lang="en-US" sz="1200" b="0" i="1" kern="1200" dirty="0" smtClean="0">
                <a:solidFill>
                  <a:schemeClr val="tx1"/>
                </a:solidFill>
                <a:effectLst/>
                <a:latin typeface="+mn-lt"/>
                <a:ea typeface="+mn-ea"/>
                <a:cs typeface="+mn-cs"/>
              </a:rPr>
              <a:t>—*David M. </a:t>
            </a:r>
            <a:r>
              <a:rPr lang="en-US" sz="1200" b="0" i="1" kern="1200" dirty="0" err="1" smtClean="0">
                <a:solidFill>
                  <a:schemeClr val="tx1"/>
                </a:solidFill>
                <a:effectLst/>
                <a:latin typeface="+mn-lt"/>
                <a:ea typeface="+mn-ea"/>
                <a:cs typeface="+mn-cs"/>
              </a:rPr>
              <a:t>Raup</a:t>
            </a:r>
            <a:r>
              <a:rPr lang="en-US" sz="1200" b="0" i="1" kern="1200" dirty="0" smtClean="0">
                <a:solidFill>
                  <a:schemeClr val="tx1"/>
                </a:solidFill>
                <a:effectLst/>
                <a:latin typeface="+mn-lt"/>
                <a:ea typeface="+mn-ea"/>
                <a:cs typeface="+mn-cs"/>
              </a:rPr>
              <a:t>, "Geology and Creationism," Field Museum of Natural History Bulletin, March 1983, p. 21.</a:t>
            </a:r>
            <a:endParaRPr lang="en-US" sz="1200" b="0" i="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16</a:t>
            </a:fld>
            <a:endParaRPr lang="en-US"/>
          </a:p>
        </p:txBody>
      </p:sp>
    </p:spTree>
    <p:extLst>
      <p:ext uri="{BB962C8B-B14F-4D97-AF65-F5344CB8AC3E}">
        <p14:creationId xmlns:p14="http://schemas.microsoft.com/office/powerpoint/2010/main" val="112255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a:t>
            </a:r>
            <a:r>
              <a:rPr lang="en-US" baseline="0" dirty="0" smtClean="0">
                <a:effectLst/>
              </a:rPr>
              <a:t> Frenchman </a:t>
            </a:r>
            <a:r>
              <a:rPr lang="en-US" dirty="0" smtClean="0">
                <a:effectLst/>
              </a:rPr>
              <a:t>Gregory</a:t>
            </a:r>
            <a:r>
              <a:rPr lang="en-US" baseline="0" dirty="0" smtClean="0">
                <a:effectLst/>
              </a:rPr>
              <a:t> Alan</a:t>
            </a:r>
            <a:r>
              <a:rPr lang="en-US" dirty="0" smtClean="0">
                <a:effectLst/>
              </a:rPr>
              <a:t> </a:t>
            </a:r>
            <a:r>
              <a:rPr lang="en-US" dirty="0" err="1" smtClean="0">
                <a:effectLst/>
              </a:rPr>
              <a:t>Peseley</a:t>
            </a:r>
            <a:r>
              <a:rPr lang="en-US" dirty="0" smtClean="0">
                <a:effectLst/>
              </a:rPr>
              <a:t>, a philosophy professor,</a:t>
            </a:r>
            <a:r>
              <a:rPr lang="en-US" baseline="0" dirty="0" smtClean="0">
                <a:effectLst/>
              </a:rPr>
              <a:t> said this</a:t>
            </a:r>
            <a:r>
              <a:rPr lang="en-US" dirty="0" smtClean="0">
                <a:effectLst/>
              </a:rPr>
              <a:t>  – “One of the most frequent objections against the theory of natural selection is that it is a sophisticated tautology. Most evolutionary biologists seem unconcerned about the charge and make only a token effort to explain the tautology away. The remainder, such as Professors Waddington and Simpson, will simply concede the fact. For them, natural selection is a tautology which states a heretofore unrecognized relation: the fittest—defined as those who will leave the most offspring—will leave the most offspring.”</a:t>
            </a:r>
          </a:p>
          <a:p>
            <a:endParaRPr lang="en-US" dirty="0" smtClean="0">
              <a:effectLst/>
            </a:endParaRPr>
          </a:p>
          <a:p>
            <a:r>
              <a:rPr lang="en-US" dirty="0" smtClean="0">
                <a:effectLst/>
              </a:rPr>
              <a:t>“What is most unsettling is that some evolutionary biologists have no qualms about proposing tautologies as explanations. One would immediately reject any lexicographer who tried to define a word by the same word, or a thinker who merely restated his proposition, or any other instance of gross redundancy; yet no one seems scandalized that men of science should be satisfied with a major principle which is no more than a tautology.</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A541F-1204-4078-B976-6DC5C36296C4}" type="slidenum">
              <a:rPr lang="en-US" smtClean="0"/>
              <a:t>17</a:t>
            </a:fld>
            <a:endParaRPr lang="en-US"/>
          </a:p>
        </p:txBody>
      </p:sp>
    </p:spTree>
    <p:extLst>
      <p:ext uri="{BB962C8B-B14F-4D97-AF65-F5344CB8AC3E}">
        <p14:creationId xmlns:p14="http://schemas.microsoft.com/office/powerpoint/2010/main" val="112255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Vitalist</a:t>
            </a:r>
            <a:r>
              <a:rPr lang="en-US" dirty="0" smtClean="0"/>
              <a:t> philosopher Arthur Koestler observed</a:t>
            </a:r>
            <a:r>
              <a:rPr lang="en-US" baseline="0" dirty="0" smtClean="0">
                <a:effectLst/>
              </a:rPr>
              <a:t> </a:t>
            </a:r>
            <a:r>
              <a:rPr lang="en-US" dirty="0" smtClean="0">
                <a:effectLst/>
              </a:rPr>
              <a:t>– “Once upon a time, it all looked so simple. Nature rewarded the fit with the carrot of survival and punished the unfit with the stick of extinction. The trouble only started when it came to defining fitness...Thus natural selection looks after the survival and reproduction of the fittest, and the fittest are those which have the highest rate of reproduction...We are caught in a circular argument which completely begs the question of what makes evolution evolve”</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“In the meantime, the educated public continues to believe that Darwin has provided all the relevant answers by the magic formula of random mutations plus natural selection—quite unaware of the fact that random mutations turned out to be irrelevant and natural selection a tautology” (</a:t>
            </a:r>
            <a:r>
              <a:rPr lang="en-US" dirty="0" smtClean="0"/>
              <a:t>Janus: A Summing Up, </a:t>
            </a:r>
            <a:r>
              <a:rPr lang="en-US" dirty="0" smtClean="0">
                <a:effectLst/>
              </a:rPr>
              <a:t>1978, p. 170)</a:t>
            </a:r>
          </a:p>
          <a:p>
            <a:endParaRPr lang="en-US" dirty="0" smtClean="0">
              <a:effectLst/>
            </a:endParaRPr>
          </a:p>
        </p:txBody>
      </p:sp>
      <p:sp>
        <p:nvSpPr>
          <p:cNvPr id="4" name="Slide Number Placeholder 3"/>
          <p:cNvSpPr>
            <a:spLocks noGrp="1"/>
          </p:cNvSpPr>
          <p:nvPr>
            <p:ph type="sldNum" sz="quarter" idx="10"/>
          </p:nvPr>
        </p:nvSpPr>
        <p:spPr/>
        <p:txBody>
          <a:bodyPr/>
          <a:lstStyle/>
          <a:p>
            <a:fld id="{FA2A541F-1204-4078-B976-6DC5C36296C4}" type="slidenum">
              <a:rPr lang="en-US" smtClean="0"/>
              <a:t>18</a:t>
            </a:fld>
            <a:endParaRPr lang="en-US"/>
          </a:p>
        </p:txBody>
      </p:sp>
    </p:spTree>
    <p:extLst>
      <p:ext uri="{BB962C8B-B14F-4D97-AF65-F5344CB8AC3E}">
        <p14:creationId xmlns:p14="http://schemas.microsoft.com/office/powerpoint/2010/main" val="112255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Douglas </a:t>
            </a:r>
            <a:r>
              <a:rPr lang="en-US" sz="1200" kern="1200" dirty="0" err="1" smtClean="0">
                <a:solidFill>
                  <a:schemeClr val="tx1"/>
                </a:solidFill>
                <a:effectLst/>
                <a:latin typeface="+mn-lt"/>
                <a:ea typeface="+mn-ea"/>
                <a:cs typeface="+mn-cs"/>
              </a:rPr>
              <a:t>Futuyma</a:t>
            </a:r>
            <a:r>
              <a:rPr lang="en-US" sz="1200" kern="1200" dirty="0" smtClean="0">
                <a:solidFill>
                  <a:schemeClr val="tx1"/>
                </a:solidFill>
                <a:effectLst/>
                <a:latin typeface="+mn-lt"/>
                <a:ea typeface="+mn-ea"/>
                <a:cs typeface="+mn-cs"/>
              </a:rPr>
              <a:t>, one</a:t>
            </a:r>
            <a:r>
              <a:rPr lang="en-US" sz="1200" kern="1200" baseline="0" dirty="0" smtClean="0">
                <a:solidFill>
                  <a:schemeClr val="tx1"/>
                </a:solidFill>
                <a:effectLst/>
                <a:latin typeface="+mn-lt"/>
                <a:ea typeface="+mn-ea"/>
                <a:cs typeface="+mn-cs"/>
              </a:rPr>
              <a:t> of the premier writers of biology textbooks on Evolution, said</a:t>
            </a:r>
            <a:r>
              <a:rPr lang="en-US" sz="1200" kern="1200" dirty="0" smtClean="0">
                <a:solidFill>
                  <a:schemeClr val="tx1"/>
                </a:solidFill>
                <a:effectLst/>
                <a:latin typeface="+mn-lt"/>
                <a:ea typeface="+mn-ea"/>
                <a:cs typeface="+mn-cs"/>
              </a:rPr>
              <a:t> – </a:t>
            </a:r>
            <a:r>
              <a:rPr lang="en-US" sz="1200" b="0" i="0" u="none" strike="noStrike" kern="1200" baseline="0" dirty="0" smtClean="0">
                <a:solidFill>
                  <a:schemeClr val="tx1"/>
                </a:solidFill>
                <a:latin typeface="+mn-lt"/>
                <a:ea typeface="+mn-ea"/>
                <a:cs typeface="+mn-cs"/>
              </a:rPr>
              <a:t>“Is the hypothesis of natural selection falsifiable or is it a tautology?…The claim that natural selection is a tautology is periodically made in the scientific literature itself.” (Dr. Douglas J. </a:t>
            </a:r>
            <a:r>
              <a:rPr lang="en-US" sz="1200" b="0" i="0" u="none" strike="noStrike" kern="1200" baseline="0" dirty="0" err="1" smtClean="0">
                <a:solidFill>
                  <a:schemeClr val="tx1"/>
                </a:solidFill>
                <a:latin typeface="+mn-lt"/>
                <a:ea typeface="+mn-ea"/>
                <a:cs typeface="+mn-cs"/>
              </a:rPr>
              <a:t>Futuyma</a:t>
            </a:r>
            <a:r>
              <a:rPr lang="en-US" sz="1200" b="0" i="0" u="none" strike="noStrike" kern="1200" baseline="0" dirty="0" smtClean="0">
                <a:solidFill>
                  <a:schemeClr val="tx1"/>
                </a:solidFill>
                <a:latin typeface="+mn-lt"/>
                <a:ea typeface="+mn-ea"/>
                <a:cs typeface="+mn-cs"/>
              </a:rPr>
              <a:t>, Science on Trial, New York: Pantheon Books, 1983, p. 171)</a:t>
            </a: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Professor of Ecology R.H. Peters from Canada's McGill </a:t>
            </a:r>
            <a:r>
              <a:rPr lang="en-US" sz="1200" b="0" i="0" kern="1200" dirty="0" smtClean="0">
                <a:solidFill>
                  <a:schemeClr val="tx1"/>
                </a:solidFill>
                <a:effectLst/>
                <a:latin typeface="+mn-lt"/>
                <a:ea typeface="+mn-ea"/>
                <a:cs typeface="+mn-cs"/>
              </a:rPr>
              <a:t>University – “I argue that the ‘theory of evolution’ does not make predictions, so far as ecology is concerned, but is instead a logical formula which can be used only to classify empiricisms [theories] and to show the relationships which such a classification implies. These theories are actually tautologies and, as such, cannot make empirically testable predictions. They are not scientific theories at all.”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other words, he’s saying it does</a:t>
            </a:r>
            <a:r>
              <a:rPr lang="en-US" sz="1200" b="0" i="0" kern="1200" baseline="0" dirty="0" smtClean="0">
                <a:solidFill>
                  <a:schemeClr val="tx1"/>
                </a:solidFill>
                <a:effectLst/>
                <a:latin typeface="+mn-lt"/>
                <a:ea typeface="+mn-ea"/>
                <a:cs typeface="+mn-cs"/>
              </a:rPr>
              <a:t> not make a prediction which can be tested. If something is scientific, what do you do? You first make a prediction (hypothesis), then you go out and test it. But in Evolution, you cannot make a scientific prediction because you can’t go out and test it. That makes it a philosophy and a faith, not science.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Example – Tom says, “All animals evolve from an original single-celled organism as is evidenced in the geological column.” Bob then asks, “How did all animals evolve from an original single-celled organism?” Tom answers, “By gene mutations and natural selection.” Tom then asks, “How can you be sure that gene mutations or natural selection morphs one kind of mammal into another kind of mammal?” Bob then says, “Because in the fossil column, we see that all animals evolve from an original single-celled organism.”</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Arguing with an evolutionist often turns into a circular game where nothing is ever really proven. </a:t>
            </a:r>
          </a:p>
        </p:txBody>
      </p:sp>
      <p:sp>
        <p:nvSpPr>
          <p:cNvPr id="4" name="Slide Number Placeholder 3"/>
          <p:cNvSpPr>
            <a:spLocks noGrp="1"/>
          </p:cNvSpPr>
          <p:nvPr>
            <p:ph type="sldNum" sz="quarter" idx="10"/>
          </p:nvPr>
        </p:nvSpPr>
        <p:spPr/>
        <p:txBody>
          <a:bodyPr/>
          <a:lstStyle/>
          <a:p>
            <a:fld id="{FA2A541F-1204-4078-B976-6DC5C36296C4}" type="slidenum">
              <a:rPr lang="en-US" smtClean="0"/>
              <a:t>19</a:t>
            </a:fld>
            <a:endParaRPr lang="en-US"/>
          </a:p>
        </p:txBody>
      </p:sp>
    </p:spTree>
    <p:extLst>
      <p:ext uri="{BB962C8B-B14F-4D97-AF65-F5344CB8AC3E}">
        <p14:creationId xmlns:p14="http://schemas.microsoft.com/office/powerpoint/2010/main" val="112255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didn’t know it already, this might surprise you. Even Darwin saw weaknesses</a:t>
            </a:r>
            <a:r>
              <a:rPr lang="en-US" baseline="0" dirty="0" smtClean="0"/>
              <a:t> in his own theories. In fact, he mentions 4 of these theories in his own book, “On the Origin of Species”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he readily admits </a:t>
            </a:r>
            <a:r>
              <a:rPr lang="en-US" baseline="0" smtClean="0"/>
              <a:t>there </a:t>
            </a:r>
            <a:r>
              <a:rPr lang="en-US" baseline="0" smtClean="0"/>
              <a:t>is </a:t>
            </a:r>
            <a:r>
              <a:rPr lang="en-US" baseline="0" dirty="0" smtClean="0"/>
              <a:t>a lack of transitional forms seen in the fossil record, saying, “</a:t>
            </a:r>
            <a:r>
              <a:rPr lang="en-US" dirty="0" smtClean="0"/>
              <a:t>Why is not every geological formation charged with such links? Why does not every collection of fossil remains afford plain evidence of the gradation and mutation of the forms of life? We meet with no such evidence, and this is the most obvious and forcible of the many objections which may be urged against my theory.</a:t>
            </a:r>
            <a:r>
              <a:rPr lang="en-US" baseline="0" dirty="0" smtClean="0"/>
              <a:t>”</a:t>
            </a:r>
          </a:p>
          <a:p>
            <a:endParaRPr lang="en-US" baseline="0" dirty="0" smtClean="0"/>
          </a:p>
          <a:p>
            <a:r>
              <a:rPr lang="en-US" baseline="0" dirty="0" smtClean="0"/>
              <a:t>In other words, “I have this theory, this hypothesis, which I believe, but when we dig down into the Earth and look around, we don’t find all these intermediary species to prove my hypothesis.” That was 150 years ago and with all the digging we’ve done, guess how many transitional fossils have been found? 0</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2</a:t>
            </a:fld>
            <a:endParaRPr lang="en-US"/>
          </a:p>
        </p:txBody>
      </p:sp>
    </p:spTree>
    <p:extLst>
      <p:ext uri="{BB962C8B-B14F-4D97-AF65-F5344CB8AC3E}">
        <p14:creationId xmlns:p14="http://schemas.microsoft.com/office/powerpoint/2010/main" val="427889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3rd, there has been an increase in a refusal to debate the issues publically by Evolutionists. </a:t>
            </a:r>
          </a:p>
          <a:p>
            <a:endParaRPr lang="en-US" baseline="0" dirty="0" smtClean="0"/>
          </a:p>
          <a:p>
            <a:r>
              <a:rPr lang="en-US" baseline="0" dirty="0" smtClean="0"/>
              <a:t>In the 1970s, there was a great wave of debates between Evolutionists and Creationists. And Creationists were destroying Evolutionists in these debates and people were starting to take notice. And given the lack of evidence for the Darwinian evolutionary worldview and the abundant evidence for Creationism, this shouldn’t surprise us.</a:t>
            </a:r>
          </a:p>
          <a:p>
            <a:endParaRPr lang="en-US" baseline="0" dirty="0" smtClean="0"/>
          </a:p>
          <a:p>
            <a:r>
              <a:rPr lang="en-US" baseline="0" dirty="0" smtClean="0"/>
              <a:t>Earl Hanson, an Evolutionist, said this in 1980 publication of magazine Bioscience – “Why do Creationists seem to be the consistent winners in public debates with evolutionists?...We biologists are our own worst enemies in the creationist-evolutionist controversies. We must no longer duck this and other issues related to biology and human affairs.” (</a:t>
            </a:r>
            <a:r>
              <a:rPr lang="en-US" dirty="0" smtClean="0"/>
              <a:t>“Evolution/Creation Debate,” </a:t>
            </a:r>
            <a:r>
              <a:rPr lang="en-US" i="1" dirty="0" smtClean="0"/>
              <a:t>Bioscience, </a:t>
            </a:r>
            <a:r>
              <a:rPr lang="en-US" dirty="0" smtClean="0"/>
              <a:t>Vol. 30, January 1980, pp. 4-5)</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for the next 16 years, throughout the 80s and 90s, there were a bunch of debates with the exact same results. The Evolutionists did not come out on top, and many were in fact converted over to Creationism as a result of these debates.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as an Evolutionist, what do you do? Step up the rhetoric? Find someone skilled in public debate? Come up with better evidence? What do you do?</a:t>
            </a:r>
          </a:p>
        </p:txBody>
      </p:sp>
      <p:sp>
        <p:nvSpPr>
          <p:cNvPr id="4" name="Slide Number Placeholder 3"/>
          <p:cNvSpPr>
            <a:spLocks noGrp="1"/>
          </p:cNvSpPr>
          <p:nvPr>
            <p:ph type="sldNum" sz="quarter" idx="10"/>
          </p:nvPr>
        </p:nvSpPr>
        <p:spPr/>
        <p:txBody>
          <a:bodyPr/>
          <a:lstStyle/>
          <a:p>
            <a:fld id="{FA2A541F-1204-4078-B976-6DC5C36296C4}" type="slidenum">
              <a:rPr lang="en-US" smtClean="0"/>
              <a:t>20</a:t>
            </a:fld>
            <a:endParaRPr lang="en-US"/>
          </a:p>
        </p:txBody>
      </p:sp>
    </p:spTree>
    <p:extLst>
      <p:ext uri="{BB962C8B-B14F-4D97-AF65-F5344CB8AC3E}">
        <p14:creationId xmlns:p14="http://schemas.microsoft.com/office/powerpoint/2010/main" val="98024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in 1996, Eugenie Scott, an Evolutionist who has a PHD in Anthropology and is the</a:t>
            </a:r>
            <a:r>
              <a:rPr lang="en-US" b="0" i="0" baseline="0" dirty="0" smtClean="0"/>
              <a:t> </a:t>
            </a:r>
            <a:r>
              <a:rPr lang="en-US" dirty="0" smtClean="0"/>
              <a:t>Executive Director of the National Center for Science Education, Berkeley, California,</a:t>
            </a:r>
            <a:r>
              <a:rPr lang="en-US" baseline="0" dirty="0" smtClean="0"/>
              <a:t> said the following. You need to know that this woman is the most ardent spokesman in this country for Evolution being taught </a:t>
            </a:r>
            <a:r>
              <a:rPr lang="en-US" b="0" i="0" baseline="0" dirty="0" smtClean="0"/>
              <a:t>in school exclusively. Here’s what she said:</a:t>
            </a:r>
            <a:endParaRPr lang="en-US" dirty="0" smtClean="0"/>
          </a:p>
          <a:p>
            <a:endParaRPr lang="en-US" b="0" i="0" baseline="0" dirty="0" smtClean="0"/>
          </a:p>
          <a:p>
            <a:r>
              <a:rPr lang="en-US" b="0" i="0" baseline="0" dirty="0" smtClean="0"/>
              <a:t>“</a:t>
            </a:r>
            <a:r>
              <a:rPr lang="en-US" dirty="0" smtClean="0"/>
              <a:t>Avoid debates. If your local campus Christian fellowship asks you to ‘defend evolution,’ please decline. Public debates rarely change many minds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What did she mean by “change many minds”? She’s not taking about Creationists changing their minds because that rarely happens. She’s talking about all the Evolutionists that changed their minds. She then added: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“Have you ever watched the Harlem Globetrotters play the Washington Federals? The Federals get off some good shots, but who remembers them? The purpose of the game is to see the Globetrotters beat the other team…and you probably will get beaten.</a:t>
            </a:r>
            <a:r>
              <a:rPr lang="en-US" b="0" i="0" baseline="0" dirty="0" smtClean="0"/>
              <a:t>” </a:t>
            </a:r>
            <a:r>
              <a:rPr lang="en-US" sz="1200" b="0" i="0" u="none" strike="noStrike"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Monkey Business”, </a:t>
            </a:r>
            <a:r>
              <a:rPr lang="en-US" sz="1200" i="1" kern="1200" dirty="0" smtClean="0">
                <a:solidFill>
                  <a:schemeClr val="tx1"/>
                </a:solidFill>
                <a:latin typeface="+mn-lt"/>
                <a:ea typeface="+mn-ea"/>
                <a:cs typeface="+mn-cs"/>
              </a:rPr>
              <a:t>The Sciences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January/February 1996, pp. 20-25</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FA2A541F-1204-4078-B976-6DC5C36296C4}" type="slidenum">
              <a:rPr lang="en-US" smtClean="0"/>
              <a:t>21</a:t>
            </a:fld>
            <a:endParaRPr lang="en-US"/>
          </a:p>
        </p:txBody>
      </p:sp>
    </p:spTree>
    <p:extLst>
      <p:ext uri="{BB962C8B-B14F-4D97-AF65-F5344CB8AC3E}">
        <p14:creationId xmlns:p14="http://schemas.microsoft.com/office/powerpoint/2010/main" val="98024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Henry Morris</a:t>
            </a:r>
            <a:r>
              <a:rPr lang="en-US" baseline="0" dirty="0" smtClean="0"/>
              <a:t> –</a:t>
            </a:r>
            <a:r>
              <a:rPr lang="en-US" dirty="0" smtClean="0"/>
              <a:t> “By now, practically every leading evolutionary scientist in this country has declined one or more invitations to a scientific debate on cre­ation/evolution.” (Reason or Rhetoric, by Henry Morris, PhD)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article entitled </a:t>
            </a:r>
            <a:r>
              <a:rPr lang="en-US" i="1" dirty="0" smtClean="0"/>
              <a:t>Are Kansas Evolutionists Afraid of a Fair Debate?</a:t>
            </a:r>
            <a:r>
              <a:rPr lang="en-US" dirty="0" smtClean="0"/>
              <a:t> , the Discovery Institute states the following, </a:t>
            </a:r>
            <a:r>
              <a:rPr lang="en-US" sz="1200" b="0" i="0" u="none" strike="noStrike" kern="1200" baseline="0" dirty="0" smtClean="0">
                <a:solidFill>
                  <a:schemeClr val="tx1"/>
                </a:solidFill>
                <a:latin typeface="+mn-lt"/>
                <a:ea typeface="+mn-ea"/>
                <a:cs typeface="+mn-cs"/>
              </a:rPr>
              <a:t>“</a:t>
            </a:r>
            <a:r>
              <a:rPr lang="en-US" dirty="0" smtClean="0">
                <a:effectLst/>
              </a:rPr>
              <a:t>Defenders of Darwin's theory of evolution typically proclaim that evidence for their theory is simply overwhelming. If they really believe that, you would think they would jump at a chance to publicly explain some of that overwhelming evidence to the public. Apparently not.</a:t>
            </a:r>
            <a:r>
              <a:rPr lang="en-US" baseline="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0" i="0" baseline="0" dirty="0" smtClean="0"/>
              <a:t>And now, it is very hard to get a serious debate with an Evolutionist. Even Richard Dawkins, one of the most famous outspoken atheist of our times, has shown inconsistent and deceptive behavior in his refusal to debate creation scientists.</a:t>
            </a:r>
          </a:p>
        </p:txBody>
      </p:sp>
      <p:sp>
        <p:nvSpPr>
          <p:cNvPr id="4" name="Slide Number Placeholder 3"/>
          <p:cNvSpPr>
            <a:spLocks noGrp="1"/>
          </p:cNvSpPr>
          <p:nvPr>
            <p:ph type="sldNum" sz="quarter" idx="10"/>
          </p:nvPr>
        </p:nvSpPr>
        <p:spPr/>
        <p:txBody>
          <a:bodyPr/>
          <a:lstStyle/>
          <a:p>
            <a:fld id="{FA2A541F-1204-4078-B976-6DC5C36296C4}" type="slidenum">
              <a:rPr lang="en-US" smtClean="0"/>
              <a:t>22</a:t>
            </a:fld>
            <a:endParaRPr lang="en-US"/>
          </a:p>
        </p:txBody>
      </p:sp>
    </p:spTree>
    <p:extLst>
      <p:ext uri="{BB962C8B-B14F-4D97-AF65-F5344CB8AC3E}">
        <p14:creationId xmlns:p14="http://schemas.microsoft.com/office/powerpoint/2010/main" val="191914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 Christians, this shouldn’t surprise us right? What does the</a:t>
            </a:r>
            <a:r>
              <a:rPr lang="en-US" baseline="0" dirty="0" smtClean="0"/>
              <a:t> bible say about this kind of behavior?</a:t>
            </a:r>
          </a:p>
          <a:p>
            <a:endParaRPr lang="en-US" baseline="0" dirty="0" smtClean="0"/>
          </a:p>
          <a:p>
            <a:r>
              <a:rPr lang="en-US" b="1" baseline="0" dirty="0" smtClean="0"/>
              <a:t>John 3:19-21</a:t>
            </a:r>
            <a:r>
              <a:rPr lang="en-US" baseline="0" dirty="0" smtClean="0"/>
              <a:t> – “</a:t>
            </a:r>
            <a:r>
              <a:rPr lang="en-US" dirty="0" smtClean="0"/>
              <a:t>This is the judgment, that the Light has come into the world, and men loved the darkness rather than the Light, for their deeds were evil.</a:t>
            </a:r>
            <a:r>
              <a:rPr lang="en-US" baseline="0" dirty="0" smtClean="0"/>
              <a:t> </a:t>
            </a:r>
            <a:r>
              <a:rPr lang="en-US" dirty="0" smtClean="0"/>
              <a:t>For everyone who does evil hates the Light, and does not come to the Light for fear that his deeds will be exposed.</a:t>
            </a:r>
            <a:r>
              <a:rPr lang="en-US" baseline="0" dirty="0" smtClean="0"/>
              <a:t> </a:t>
            </a:r>
            <a:r>
              <a:rPr lang="en-US" dirty="0" smtClean="0"/>
              <a:t>But he who practices the truth comes to the Light, so that his deeds may be manifested as having been wrought in God</a:t>
            </a:r>
            <a:r>
              <a:rPr lang="en-US" baseline="0" dirty="0" smtClean="0"/>
              <a:t>”</a:t>
            </a:r>
          </a:p>
          <a:p>
            <a:endParaRPr lang="en-US" baseline="0" dirty="0" smtClean="0"/>
          </a:p>
          <a:p>
            <a:r>
              <a:rPr lang="en-US" baseline="0" dirty="0" smtClean="0"/>
              <a:t>Why, as human beings, is it so easy to hide behind rhetoric, insults, and logical fallacies to justify a position rather than bring it out in the open and let be honestly examined? Because there is something to hide (more on this later). Evolutionists and Creationists have the same evidence. Why not bring that evidence out in the open and let two people who are experts in each field examine that evidence in a public setting? Well, when one of them knows that their position is untrue but doesn’t want to admit it, or feels the evidence is not in favor of his position, he’ll avoid it. And history continues to show that it is evolutionists who are the ones avoiding the debate.</a:t>
            </a:r>
          </a:p>
          <a:p>
            <a:endParaRPr lang="en-US" baseline="0" dirty="0" smtClean="0"/>
          </a:p>
          <a:p>
            <a:r>
              <a:rPr lang="en-US" sz="1200" b="1" dirty="0" smtClean="0"/>
              <a:t>Prov 25:9-10</a:t>
            </a:r>
            <a:r>
              <a:rPr lang="en-US" sz="1200" dirty="0" smtClean="0"/>
              <a:t> – “</a:t>
            </a:r>
            <a:r>
              <a:rPr lang="en-US" sz="1200" baseline="30000" dirty="0" smtClean="0"/>
              <a:t>9</a:t>
            </a:r>
            <a:r>
              <a:rPr lang="en-US" sz="1200" dirty="0" smtClean="0"/>
              <a:t>Argue your case with your neighbor, and do not reveal the secret of another, </a:t>
            </a:r>
            <a:r>
              <a:rPr lang="en-US" sz="1200" baseline="30000" dirty="0" smtClean="0"/>
              <a:t>10</a:t>
            </a:r>
            <a:r>
              <a:rPr lang="en-US" sz="1200" dirty="0" smtClean="0"/>
              <a:t>Or he who hears </a:t>
            </a:r>
            <a:r>
              <a:rPr lang="en-US" sz="1200" i="1" dirty="0" smtClean="0"/>
              <a:t>it</a:t>
            </a:r>
            <a:r>
              <a:rPr lang="en-US" sz="1200" dirty="0" smtClean="0"/>
              <a:t> will reproach you, and the evil report about you will not pass away.”</a:t>
            </a:r>
          </a:p>
          <a:p>
            <a:endParaRPr lang="en-US" baseline="0" dirty="0" smtClean="0"/>
          </a:p>
          <a:p>
            <a:r>
              <a:rPr lang="en-US" dirty="0" smtClean="0"/>
              <a:t>These verses</a:t>
            </a:r>
            <a:r>
              <a:rPr lang="en-US" baseline="0" dirty="0" smtClean="0"/>
              <a:t> </a:t>
            </a:r>
            <a:r>
              <a:rPr lang="en-US" dirty="0" smtClean="0"/>
              <a:t>teach a principle</a:t>
            </a:r>
            <a:r>
              <a:rPr lang="en-US" baseline="0" dirty="0" smtClean="0"/>
              <a:t> </a:t>
            </a:r>
            <a:r>
              <a:rPr lang="en-US" dirty="0" smtClean="0"/>
              <a:t>applying both to private and public dispute, that</a:t>
            </a:r>
            <a:r>
              <a:rPr lang="en-US" baseline="0" dirty="0" smtClean="0"/>
              <a:t> is </a:t>
            </a:r>
            <a:r>
              <a:rPr lang="en-US" dirty="0" smtClean="0"/>
              <a:t>we should deal with our opponent in an open, honest, and direct way. Otherwise, our motives will be exposed as underhanded, treacherous, and dishonest. Both Jesus and his apostles debated their cause publicly. People who refuse and avoid open examination of their teaching will</a:t>
            </a:r>
            <a:r>
              <a:rPr lang="en-US" baseline="0" dirty="0" smtClean="0"/>
              <a:t> eventually </a:t>
            </a:r>
            <a:r>
              <a:rPr lang="en-US" dirty="0" smtClean="0"/>
              <a:t>suffer the disgrace of their actions.</a:t>
            </a:r>
          </a:p>
          <a:p>
            <a:endParaRPr lang="en-US" dirty="0" smtClean="0"/>
          </a:p>
          <a:p>
            <a:r>
              <a:rPr lang="en-US" b="1" dirty="0" smtClean="0"/>
              <a:t>2 Cor 4:2</a:t>
            </a:r>
            <a:r>
              <a:rPr lang="en-US" dirty="0" smtClean="0"/>
              <a:t> – “But we have renounced the things hidden because of shame, not walking in craftiness or adulterating the word of God, but by the manifestation of truth commending ourselves to every man’s conscience in the sight of God.”</a:t>
            </a:r>
          </a:p>
          <a:p>
            <a:endParaRPr lang="en-US" dirty="0" smtClean="0"/>
          </a:p>
          <a:p>
            <a:r>
              <a:rPr lang="en-US" dirty="0" smtClean="0"/>
              <a:t>Why</a:t>
            </a:r>
            <a:r>
              <a:rPr lang="en-US" baseline="0" dirty="0" smtClean="0"/>
              <a:t> do Creationists want to take this into the public arena? Because we’re not ashamed. We’re not trying to hide anything. Let’s get this out there. We want to take the evidence, take the truth, and commend it to every man’s conscience. In other words, let them decide. Let the masses decide in a fair, open forum which worldview holds more weight. </a:t>
            </a:r>
          </a:p>
        </p:txBody>
      </p:sp>
      <p:sp>
        <p:nvSpPr>
          <p:cNvPr id="4" name="Slide Number Placeholder 3"/>
          <p:cNvSpPr>
            <a:spLocks noGrp="1"/>
          </p:cNvSpPr>
          <p:nvPr>
            <p:ph type="sldNum" sz="quarter" idx="10"/>
          </p:nvPr>
        </p:nvSpPr>
        <p:spPr/>
        <p:txBody>
          <a:bodyPr/>
          <a:lstStyle/>
          <a:p>
            <a:fld id="{FA2A541F-1204-4078-B976-6DC5C36296C4}" type="slidenum">
              <a:rPr lang="en-US" smtClean="0"/>
              <a:t>23</a:t>
            </a:fld>
            <a:endParaRPr lang="en-US"/>
          </a:p>
        </p:txBody>
      </p:sp>
    </p:spTree>
    <p:extLst>
      <p:ext uri="{BB962C8B-B14F-4D97-AF65-F5344CB8AC3E}">
        <p14:creationId xmlns:p14="http://schemas.microsoft.com/office/powerpoint/2010/main" val="232041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now play devil’s advocate. Some Evolutionists believe they have good reason not to debate Creationists, and I want to share some quotes with you and then analyze what they say:</a:t>
            </a:r>
          </a:p>
          <a:p>
            <a:endParaRPr lang="en-US" baseline="0" dirty="0" smtClean="0"/>
          </a:p>
          <a:p>
            <a:r>
              <a:rPr lang="en-US" dirty="0" smtClean="0"/>
              <a:t>Nick </a:t>
            </a:r>
            <a:r>
              <a:rPr lang="en-US" dirty="0" err="1" smtClean="0"/>
              <a:t>Gotelli</a:t>
            </a:r>
            <a:r>
              <a:rPr lang="en-US" dirty="0" smtClean="0"/>
              <a:t> , a professor at the University of Vermont, wrote a letter in 2009 where he explained his refusal to debate an intelligent design advocate.</a:t>
            </a:r>
            <a:r>
              <a:rPr lang="en-US" baseline="0" dirty="0" smtClean="0"/>
              <a:t> Here is what he said:</a:t>
            </a:r>
          </a:p>
          <a:p>
            <a:endParaRPr lang="en-US" baseline="0" dirty="0" smtClean="0"/>
          </a:p>
          <a:p>
            <a:r>
              <a:rPr lang="en-US" baseline="0" dirty="0" smtClean="0"/>
              <a:t>“</a:t>
            </a:r>
            <a:r>
              <a:rPr lang="en-US" dirty="0" smtClean="0"/>
              <a:t>Academic debate on controversial topics is fine, but those topics need to have a basis in reality. I would not invite a creationist to a debate on campus for the same reason that I would not invite an alchemist, a flat-</a:t>
            </a:r>
            <a:r>
              <a:rPr lang="en-US" dirty="0" err="1" smtClean="0"/>
              <a:t>earther</a:t>
            </a:r>
            <a:r>
              <a:rPr lang="en-US" dirty="0" smtClean="0"/>
              <a:t>, an astrologer, a psychic, or a Holocaust revisionist. These ideas have no scientific support, and that is why they have all been discarded by credible scholars. Creationism is in the same category.”</a:t>
            </a:r>
          </a:p>
          <a:p>
            <a:endParaRPr lang="en-US" baseline="0" dirty="0" smtClean="0"/>
          </a:p>
          <a:p>
            <a:r>
              <a:rPr lang="en-US" baseline="0" dirty="0" smtClean="0"/>
              <a:t>What’s he doing here? He’s basically presenting Creationists as people unworthy of debate. “They don’t have scientific support, they’re as out of touch as the flat-</a:t>
            </a:r>
            <a:r>
              <a:rPr lang="en-US" baseline="0" dirty="0" err="1" smtClean="0"/>
              <a:t>earthers</a:t>
            </a:r>
            <a:r>
              <a:rPr lang="en-US" baseline="0" dirty="0" smtClean="0"/>
              <a:t>, just as silly as astrologers, and psychics.” In other, just ad hominum attacks, just excuses.</a:t>
            </a:r>
          </a:p>
        </p:txBody>
      </p:sp>
      <p:sp>
        <p:nvSpPr>
          <p:cNvPr id="4" name="Slide Number Placeholder 3"/>
          <p:cNvSpPr>
            <a:spLocks noGrp="1"/>
          </p:cNvSpPr>
          <p:nvPr>
            <p:ph type="sldNum" sz="quarter" idx="10"/>
          </p:nvPr>
        </p:nvSpPr>
        <p:spPr/>
        <p:txBody>
          <a:bodyPr/>
          <a:lstStyle/>
          <a:p>
            <a:fld id="{FA2A541F-1204-4078-B976-6DC5C36296C4}" type="slidenum">
              <a:rPr lang="en-US" smtClean="0"/>
              <a:t>24</a:t>
            </a:fld>
            <a:endParaRPr lang="en-US"/>
          </a:p>
        </p:txBody>
      </p:sp>
    </p:spTree>
    <p:extLst>
      <p:ext uri="{BB962C8B-B14F-4D97-AF65-F5344CB8AC3E}">
        <p14:creationId xmlns:p14="http://schemas.microsoft.com/office/powerpoint/2010/main" val="2320411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looked at that Eugenie Scott quote earlier, the anti-creation organization she heads up called “National Center for Science Education” released in one of its editions a report trying to convince evolutionists on why they should not debate Creationists. Here is what it said:</a:t>
            </a:r>
          </a:p>
          <a:p>
            <a:endParaRPr lang="en-US" baseline="0" dirty="0" smtClean="0"/>
          </a:p>
          <a:p>
            <a:r>
              <a:rPr lang="en-US" baseline="0" dirty="0" smtClean="0"/>
              <a:t>“</a:t>
            </a:r>
            <a:r>
              <a:rPr lang="en-US" dirty="0" smtClean="0"/>
              <a:t>This is another reason not to debate creationists: in the scientific community, theories do not rise or fall based on debate and rhetoric, but on the strength of evidence.”</a:t>
            </a:r>
          </a:p>
          <a:p>
            <a:endParaRPr lang="en-US" dirty="0" smtClean="0"/>
          </a:p>
          <a:p>
            <a:r>
              <a:rPr lang="en-US" dirty="0" smtClean="0"/>
              <a:t>We agree with that, right? So let’s stop with the name calling, the ad-</a:t>
            </a:r>
            <a:r>
              <a:rPr lang="en-US" dirty="0" err="1" smtClean="0"/>
              <a:t>hominums</a:t>
            </a:r>
            <a:r>
              <a:rPr lang="en-US" dirty="0" smtClean="0"/>
              <a:t>, the deflections, the bait and switches, circular</a:t>
            </a:r>
            <a:r>
              <a:rPr lang="en-US" baseline="0" dirty="0" smtClean="0"/>
              <a:t> reasonings, and lets look at the evidence. But then she says this:</a:t>
            </a:r>
            <a:endParaRPr lang="en-US" dirty="0" smtClean="0"/>
          </a:p>
          <a:p>
            <a:endParaRPr lang="en-US" dirty="0" smtClean="0"/>
          </a:p>
          <a:p>
            <a:r>
              <a:rPr lang="en-US" dirty="0" smtClean="0"/>
              <a:t>“Since there is no evidence to support a young earth, a sudden creation, or a global flood, one must be prepared for the main rhetorical devices of the creationist: out-of-context quotations and straw-man arguments. Creationists … have raised this tactic to an art form. This works because the audience cannot believe that a “Christian” is going to lie, and nothing the opponent says will convince them otherwise. It is a tremendous waste of time for the scientist to wade through half-truths and urban legends before even touching upon the science.” (Debates, National Center for Science Education)</a:t>
            </a:r>
          </a:p>
          <a:p>
            <a:endParaRPr lang="en-US" dirty="0" smtClean="0"/>
          </a:p>
          <a:p>
            <a:r>
              <a:rPr lang="en-US" dirty="0" smtClean="0"/>
              <a:t>What</a:t>
            </a:r>
            <a:r>
              <a:rPr lang="en-US" baseline="0" dirty="0" smtClean="0"/>
              <a:t> do they mean by “lie”? All they mean is that they can’t answer the arguments, so they call them a lie – and then they refuse to debate. So let’s just call names, make accusations, bring into question their character, and then refuse to debate. </a:t>
            </a:r>
          </a:p>
          <a:p>
            <a:endParaRPr lang="en-US" baseline="0" dirty="0" smtClean="0"/>
          </a:p>
          <a:p>
            <a:r>
              <a:rPr lang="en-US" baseline="0" dirty="0" smtClean="0"/>
              <a:t>Folks, this is the best they’ve got. This is why you just don’t see the public debates like we used to see a generation ago.</a:t>
            </a:r>
            <a:endParaRPr lang="en-US"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25</a:t>
            </a:fld>
            <a:endParaRPr lang="en-US"/>
          </a:p>
        </p:txBody>
      </p:sp>
    </p:spTree>
    <p:extLst>
      <p:ext uri="{BB962C8B-B14F-4D97-AF65-F5344CB8AC3E}">
        <p14:creationId xmlns:p14="http://schemas.microsoft.com/office/powerpoint/2010/main" val="232041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Evolutionists</a:t>
            </a:r>
            <a:r>
              <a:rPr lang="en-US" baseline="0" dirty="0" smtClean="0"/>
              <a:t> have been hiding evidence for years. We’re going to talk about the fossil record extensively in the coming weeks because it is one of the strongest, if not the strongest, evidence to refute Evolution. Its been estimated that ~100 million fossils have been unearthed in excavations since Darwin’s time, but Darwinists don’t display them in museums. But that is their strategy because it destroys their theory. Let me give you one explain why…</a:t>
            </a:r>
          </a:p>
          <a:p>
            <a:endParaRPr lang="en-US" baseline="0" dirty="0" smtClean="0"/>
          </a:p>
          <a:p>
            <a:r>
              <a:rPr lang="en-US" baseline="0" dirty="0" smtClean="0"/>
              <a:t>In 1909, there were fossils discovered in Canada’s Burgess Shale region by a paleontologist named Charles Doolittle Walcott. It was 4 years worth of excavation work that uncovered perfect fossils that he claimed were 530 million years old. But he kept them in storage and they were not open to examination until 1985, which was well after his death, some 76 years later. Want to know why? Because they were found in the Cambrian Layer of the geologic column. But according to Evolutionists, that was a period where nothing but single-cells organisms were even supposed to be alive. Instead, it revealed life forms of that time had the same complexity as living things today, and that a great variety of animals emerged at the same time, what we know call the “Cambrian Explosion”. And Walcott knew this was the death nail for Darwinian Evolution so he concealed it. </a:t>
            </a:r>
          </a:p>
          <a:p>
            <a:endParaRPr lang="en-US" baseline="0" dirty="0" smtClean="0"/>
          </a:p>
          <a:p>
            <a:r>
              <a:rPr lang="en-US" sz="1200" kern="1200" dirty="0" smtClean="0">
                <a:solidFill>
                  <a:schemeClr val="tx1"/>
                </a:solidFill>
                <a:effectLst/>
                <a:latin typeface="+mn-lt"/>
                <a:ea typeface="+mn-ea"/>
                <a:cs typeface="+mn-cs"/>
              </a:rPr>
              <a:t>An Israeli scientist named Gerald Schroeder made this comment on the subject:</a:t>
            </a:r>
            <a:endParaRPr lang="en-US" dirty="0" smtClean="0"/>
          </a:p>
          <a:p>
            <a:r>
              <a:rPr lang="en-US" sz="1200" kern="1200" dirty="0" smtClean="0">
                <a:solidFill>
                  <a:schemeClr val="tx1"/>
                </a:solidFill>
                <a:latin typeface="+mn-lt"/>
                <a:ea typeface="+mn-ea"/>
                <a:cs typeface="+mn-cs"/>
              </a:rPr>
              <a:t> </a:t>
            </a:r>
            <a:endParaRPr lang="en-US" dirty="0" smtClean="0"/>
          </a:p>
          <a:p>
            <a:r>
              <a:rPr lang="en-US" sz="1200" kern="1200" dirty="0" smtClean="0">
                <a:solidFill>
                  <a:schemeClr val="tx1"/>
                </a:solidFill>
                <a:effectLst/>
                <a:latin typeface="+mn-lt"/>
                <a:ea typeface="+mn-ea"/>
                <a:cs typeface="+mn-cs"/>
              </a:rPr>
              <a:t>“Had Walcott wanted, he could have hired a phalanx of graduate students to work on the fossils. But he chose not to rock the boat of evolution. Today fossil representatives of the Cambrian era have been found in China, Africa, the British Isles, Sweden, Greenland. The explosion was worldwide. But before it became proper to discuss the extraordinary nature of the explosion, the data were simply not reported.” (Evolution: Rationality vs. Randomness)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26</a:t>
            </a:fld>
            <a:endParaRPr lang="en-US"/>
          </a:p>
        </p:txBody>
      </p:sp>
    </p:spTree>
    <p:extLst>
      <p:ext uri="{BB962C8B-B14F-4D97-AF65-F5344CB8AC3E}">
        <p14:creationId xmlns:p14="http://schemas.microsoft.com/office/powerpoint/2010/main" val="3539635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by no means an isolated</a:t>
            </a:r>
            <a:r>
              <a:rPr lang="en-US" baseline="0" dirty="0" smtClean="0"/>
              <a:t> event. In 1960, the jawbone of a parrot was found during excavations in Wyoming but Evolutionists kept it in storage for 40 years. That is, until a researcher from University of Berkley in California decided to investigate it – his name was Thomas </a:t>
            </a:r>
            <a:r>
              <a:rPr lang="en-US" baseline="0" dirty="0" err="1" smtClean="0"/>
              <a:t>Stidham</a:t>
            </a:r>
            <a:r>
              <a:rPr lang="en-US" baseline="0" dirty="0" smtClean="0"/>
              <a:t>. The jawbone of this parrot was found in the Cretaceous period of the geologic column. What is significant about that? This period, according to Evolutionists, was supposed to have been from 65 million years ago, when dinosaurs existed. </a:t>
            </a:r>
          </a:p>
          <a:p>
            <a:endParaRPr lang="en-US" baseline="0" dirty="0" smtClean="0"/>
          </a:p>
          <a:p>
            <a:r>
              <a:rPr lang="en-US" baseline="0" dirty="0" smtClean="0"/>
              <a:t>Where were birds supposed to have evolved from? Dinosaurs. What did they find that was living at the same time as dinosaurs? Parrots. </a:t>
            </a:r>
          </a:p>
          <a:p>
            <a:endParaRPr lang="en-US" baseline="0" dirty="0" smtClean="0"/>
          </a:p>
          <a:p>
            <a:r>
              <a:rPr lang="en-US" baseline="0" dirty="0" smtClean="0"/>
              <a:t>X-ray scans of this fossil showed a “K”-shaped feature on the fossil that constituted blood vessel and nerve pathways that is identical to that in modern-day parrots. </a:t>
            </a:r>
          </a:p>
          <a:p>
            <a:endParaRPr lang="en-US" baseline="0" dirty="0" smtClean="0"/>
          </a:p>
          <a:p>
            <a:r>
              <a:rPr lang="en-US" baseline="0" dirty="0" smtClean="0"/>
              <a:t>“</a:t>
            </a:r>
            <a:r>
              <a:rPr lang="en-US" dirty="0" smtClean="0"/>
              <a:t>This find suggests that by the end of the Cretaceous period, around 65 to 70 million years ago, modern birds were an important group, at least in North America…These data also indicate that modern bird groups, including parrots, may have been relatively unaffected by the mass extinction at the end of the Cretaceous period.” (</a:t>
            </a:r>
            <a:r>
              <a:rPr lang="en-US" i="1" dirty="0" smtClean="0"/>
              <a:t>Nature</a:t>
            </a:r>
            <a:r>
              <a:rPr lang="en-US" dirty="0" smtClean="0"/>
              <a:t>, Nov 5, 1998)</a:t>
            </a:r>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27</a:t>
            </a:fld>
            <a:endParaRPr lang="en-US"/>
          </a:p>
        </p:txBody>
      </p:sp>
    </p:spTree>
    <p:extLst>
      <p:ext uri="{BB962C8B-B14F-4D97-AF65-F5344CB8AC3E}">
        <p14:creationId xmlns:p14="http://schemas.microsoft.com/office/powerpoint/2010/main" val="71174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a:t>
            </a:r>
            <a:r>
              <a:rPr lang="en-US" baseline="0" dirty="0" smtClean="0"/>
              <a:t> fossils in storage are uncovered, Evolutionists will continue to lose credibility. Until then, though, remember </a:t>
            </a:r>
            <a:r>
              <a:rPr lang="en-US" b="1" baseline="0" dirty="0" smtClean="0"/>
              <a:t>Luke 12:2</a:t>
            </a:r>
            <a:r>
              <a:rPr lang="en-US" baseline="0" dirty="0" smtClean="0"/>
              <a:t> </a:t>
            </a:r>
            <a:r>
              <a:rPr lang="en-US" baseline="0" smtClean="0"/>
              <a:t>– “</a:t>
            </a:r>
            <a:r>
              <a:rPr lang="en-US" smtClean="0"/>
              <a:t>But there is nothing covered up that will not be revealed, and hidden that will not be known.</a:t>
            </a:r>
            <a:r>
              <a:rPr lang="en-US" baseline="0" smtClean="0"/>
              <a:t>”</a:t>
            </a:r>
            <a:endParaRPr lang="en-US" dirty="0"/>
          </a:p>
        </p:txBody>
      </p:sp>
      <p:sp>
        <p:nvSpPr>
          <p:cNvPr id="4" name="Slide Number Placeholder 3"/>
          <p:cNvSpPr>
            <a:spLocks noGrp="1"/>
          </p:cNvSpPr>
          <p:nvPr>
            <p:ph type="sldNum" sz="quarter" idx="10"/>
          </p:nvPr>
        </p:nvSpPr>
        <p:spPr/>
        <p:txBody>
          <a:bodyPr/>
          <a:lstStyle/>
          <a:p>
            <a:fld id="{FA2A541F-1204-4078-B976-6DC5C36296C4}" type="slidenum">
              <a:rPr lang="en-US" smtClean="0"/>
              <a:t>28</a:t>
            </a:fld>
            <a:endParaRPr lang="en-US"/>
          </a:p>
        </p:txBody>
      </p:sp>
    </p:spTree>
    <p:extLst>
      <p:ext uri="{BB962C8B-B14F-4D97-AF65-F5344CB8AC3E}">
        <p14:creationId xmlns:p14="http://schemas.microsoft.com/office/powerpoint/2010/main" val="311005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Secondly, he admits there is enormous complexity in organs that would appear to lean far more toward intelligent design than natural selection, saying, “</a:t>
            </a:r>
            <a:r>
              <a:rPr lang="en-US" dirty="0" smtClean="0"/>
              <a:t>To say that the eye…could have been formed by natural selection, seems, I freely confess, absurd in the highest possible degree.”</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other words, “Even a rational thinker has a hard time postulating that something as immensely and inherently complex as the eye could have randomly assembled itself, by chance, to perform all the tasks it does.” We’d agree.</a:t>
            </a:r>
          </a:p>
          <a:p>
            <a:endParaRPr lang="en-US" baseline="0" dirty="0" smtClean="0"/>
          </a:p>
          <a:p>
            <a:r>
              <a:rPr lang="en-US" baseline="0" dirty="0" smtClean="0"/>
              <a:t>We’ll look at the eye in a bit more detail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3</a:t>
            </a:fld>
            <a:endParaRPr lang="en-US"/>
          </a:p>
        </p:txBody>
      </p:sp>
    </p:spTree>
    <p:extLst>
      <p:ext uri="{BB962C8B-B14F-4D97-AF65-F5344CB8AC3E}">
        <p14:creationId xmlns:p14="http://schemas.microsoft.com/office/powerpoint/2010/main" val="427889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he observed that certain species showed such profound instinctual behavior, that the information that forms this instinct would be hard to prove from natural selection, saying, “</a:t>
            </a:r>
            <a:r>
              <a:rPr lang="en-US" dirty="0" smtClean="0"/>
              <a:t>Can instincts be acquired and modified through natural selection? What shall we say to so marvelous an instinct as that which leads the bee to make cells, which have practically anticipated the discoveries of profound mathematicians?</a:t>
            </a:r>
            <a:r>
              <a:rPr lang="en-US"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other words, can we say that natural processes are smarter than the most intelligent of mathematicians? Would this not mean there is a mind at work in nature making these selections? This serves the Creationist worldview better than Evolutionists’ worldview.</a:t>
            </a:r>
            <a:endParaRPr lang="en-US" dirty="0" smtClean="0"/>
          </a:p>
          <a:p>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4</a:t>
            </a:fld>
            <a:endParaRPr lang="en-US"/>
          </a:p>
        </p:txBody>
      </p:sp>
    </p:spTree>
    <p:extLst>
      <p:ext uri="{BB962C8B-B14F-4D97-AF65-F5344CB8AC3E}">
        <p14:creationId xmlns:p14="http://schemas.microsoft.com/office/powerpoint/2010/main" val="427889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And fourth, </a:t>
            </a:r>
            <a:r>
              <a:rPr lang="en-US" dirty="0" smtClean="0"/>
              <a:t>he fully admits the striking contrast between</a:t>
            </a:r>
            <a:r>
              <a:rPr lang="en-US" baseline="0" dirty="0" smtClean="0"/>
              <a:t> trying to breed “species”, or what we’d call “kinds” as the bible defines them, and “varieties” within that species/kind (hybridism), saying, </a:t>
            </a:r>
            <a:r>
              <a:rPr lang="en-US" dirty="0" smtClean="0"/>
              <a:t>“How can we account for species, when crossed, being sterile and producing sterile offspring, whereas, when varieties are crossed, their fertility is unimpaired?”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the sterility of the crossed offspring an</a:t>
            </a:r>
            <a:r>
              <a:rPr lang="en-US" baseline="0" dirty="0" smtClean="0"/>
              <a:t>d the fertility of the varieties in that species seems to crush his theory altogether.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this begs the following question: if these 4 weaknesses are as strong as they appear to be, why would he then continue to propagate his evolutionary hypothesize despite them, when he had no evidence to squash them? And why would others take his literature and use it as their explanation for origins when these weaknesses were so evident not only at the time, but even more evident today with the lack thereof of such evidence?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that was then. The weaknesses for Darwinian Evolution were and continue to be vast. So let’s talk about what they are in detail</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5</a:t>
            </a:fld>
            <a:endParaRPr lang="en-US"/>
          </a:p>
        </p:txBody>
      </p:sp>
    </p:spTree>
    <p:extLst>
      <p:ext uri="{BB962C8B-B14F-4D97-AF65-F5344CB8AC3E}">
        <p14:creationId xmlns:p14="http://schemas.microsoft.com/office/powerpoint/2010/main" val="427889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cannot do this with Darwinian Evolution, Macroevolution, because it does not meet the criteria for the Scientific Method created by Frances Bacon (a Creationist). What is the scientific method?</a:t>
            </a:r>
            <a:endParaRPr lang="en-US" dirty="0" smtClean="0"/>
          </a:p>
          <a:p>
            <a:pPr marL="0" indent="0">
              <a:buNone/>
            </a:pPr>
            <a:endParaRPr lang="en-US" dirty="0" smtClean="0"/>
          </a:p>
          <a:p>
            <a:pPr marL="0" indent="0">
              <a:buNone/>
            </a:pPr>
            <a:r>
              <a:rPr lang="en-US" dirty="0" smtClean="0"/>
              <a:t>First,</a:t>
            </a:r>
            <a:r>
              <a:rPr lang="en-US" baseline="0" dirty="0" smtClean="0"/>
              <a:t> it starts with a</a:t>
            </a:r>
            <a:r>
              <a:rPr lang="en-US" dirty="0" smtClean="0"/>
              <a:t>n observation of some event in the</a:t>
            </a:r>
            <a:r>
              <a:rPr lang="en-US" baseline="0" dirty="0" smtClean="0"/>
              <a:t> universe. What did Darwin observe? Darwin observed finches and other different kinds of animals in the </a:t>
            </a:r>
            <a:r>
              <a:rPr lang="en-US" baseline="0" dirty="0" smtClean="0"/>
              <a:t>world, </a:t>
            </a:r>
            <a:r>
              <a:rPr lang="en-US" baseline="0" dirty="0" smtClean="0"/>
              <a:t>right? And he saw changes within certain species that got him wondering about origins. But as we discussed in the last lesson, he did not observe molecules to man evolution (macroevolution), he merely observed changes within kinds, what is called microevolution. So while his observation may have begun a nice scientific study of microevolution, it was never an observation of macroevolution. Why? Because according to these scientists, macroevolution occurred slowly over the course of 4.5 billion years and no one was around to see it. </a:t>
            </a:r>
          </a:p>
        </p:txBody>
      </p:sp>
      <p:sp>
        <p:nvSpPr>
          <p:cNvPr id="4" name="Slide Number Placeholder 3"/>
          <p:cNvSpPr>
            <a:spLocks noGrp="1"/>
          </p:cNvSpPr>
          <p:nvPr>
            <p:ph type="sldNum" sz="quarter" idx="10"/>
          </p:nvPr>
        </p:nvSpPr>
        <p:spPr/>
        <p:txBody>
          <a:bodyPr/>
          <a:lstStyle/>
          <a:p>
            <a:fld id="{FA2A541F-1204-4078-B976-6DC5C36296C4}" type="slidenum">
              <a:rPr lang="en-US" smtClean="0"/>
              <a:t>6</a:t>
            </a:fld>
            <a:endParaRPr lang="en-US"/>
          </a:p>
        </p:txBody>
      </p:sp>
    </p:spTree>
    <p:extLst>
      <p:ext uri="{BB962C8B-B14F-4D97-AF65-F5344CB8AC3E}">
        <p14:creationId xmlns:p14="http://schemas.microsoft.com/office/powerpoint/2010/main" val="261113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Yet, he insisted on micro to man evolution and so he developed a hypothesis to explain the event. What was Darwin’s hypothesis? His hypothesis was that all life evolved from a single cell organism, what is called Macroevolution or  “Molecules to Man” evolution.</a:t>
            </a:r>
          </a:p>
          <a:p>
            <a:pPr marL="0" indent="0">
              <a:buNone/>
            </a:pPr>
            <a:endParaRPr lang="en-US" baseline="0" dirty="0" smtClean="0"/>
          </a:p>
          <a:p>
            <a:pPr marL="0" indent="0">
              <a:buNone/>
            </a:pPr>
            <a:r>
              <a:rPr lang="en-US" baseline="0" dirty="0" smtClean="0"/>
              <a:t>Now some will argue, “No one was around to see it.” And my response </a:t>
            </a:r>
            <a:r>
              <a:rPr lang="en-US" baseline="0" dirty="0" smtClean="0"/>
              <a:t>is, </a:t>
            </a:r>
            <a:r>
              <a:rPr lang="en-US" baseline="0" dirty="0" smtClean="0"/>
              <a:t>“Then why are we calling this science?” Understand? Is the moon made of green cheese? It sometimes has a greenish tint, it has holes that they say are craters but it looks like holes in </a:t>
            </a:r>
            <a:r>
              <a:rPr lang="en-US" baseline="0" dirty="0" err="1" smtClean="0"/>
              <a:t>swiss</a:t>
            </a:r>
            <a:r>
              <a:rPr lang="en-US" baseline="0" dirty="0" smtClean="0"/>
              <a:t> cheese to me. I like cheese, it’d be nice to know that that much quantity of cheese existed in the universe so we could be sure we’d never run out. As ridicules as that sounds, its still a hypothesis right? But is a hypothesis the same things as science? No.</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7</a:t>
            </a:fld>
            <a:endParaRPr lang="en-US"/>
          </a:p>
        </p:txBody>
      </p:sp>
    </p:spTree>
    <p:extLst>
      <p:ext uri="{BB962C8B-B14F-4D97-AF65-F5344CB8AC3E}">
        <p14:creationId xmlns:p14="http://schemas.microsoft.com/office/powerpoint/2010/main" val="261113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After this must come an experiment in order to try and prove the hypothesis. But what are you going to do to prove that a microbe evolved into a man? You could go into a lab and try to show it, but they say, “That took too much time, we can’t do that”. Well than why do you continue to call it a </a:t>
            </a:r>
            <a:r>
              <a:rPr lang="en-US" baseline="0" dirty="0" smtClean="0"/>
              <a:t>science?</a:t>
            </a:r>
          </a:p>
          <a:p>
            <a:pPr marL="0" indent="0">
              <a:buNone/>
            </a:pPr>
            <a:endParaRPr lang="en-US" baseline="0" dirty="0" smtClean="0"/>
          </a:p>
          <a:p>
            <a:pPr marL="0" indent="0">
              <a:buNone/>
            </a:pPr>
            <a:r>
              <a:rPr lang="en-US" baseline="0" dirty="0" smtClean="0"/>
              <a:t>As </a:t>
            </a:r>
            <a:r>
              <a:rPr lang="en-US" baseline="0" dirty="0" smtClean="0"/>
              <a:t>we saw in the last lesson, they’ve been able to take single celled bacteria and produce a new generation in just 7 to 20 minutes. That’s 4 to 11 years to produce the same number of generations, 300,000, which they claim took the orangutan to become a human. And you know what they find as they do that? Bacteria begets bacteria begets bacteria. No beneficial, persistent mutations that produce new information. We cannot duplicate macroevolution from simple celled organizations, but can we even fathom a number for how much more complex our human bodies are compared to bacteria?</a:t>
            </a:r>
          </a:p>
        </p:txBody>
      </p:sp>
      <p:sp>
        <p:nvSpPr>
          <p:cNvPr id="4" name="Slide Number Placeholder 3"/>
          <p:cNvSpPr>
            <a:spLocks noGrp="1"/>
          </p:cNvSpPr>
          <p:nvPr>
            <p:ph type="sldNum" sz="quarter" idx="10"/>
          </p:nvPr>
        </p:nvSpPr>
        <p:spPr/>
        <p:txBody>
          <a:bodyPr/>
          <a:lstStyle/>
          <a:p>
            <a:fld id="{FA2A541F-1204-4078-B976-6DC5C36296C4}" type="slidenum">
              <a:rPr lang="en-US" smtClean="0"/>
              <a:t>8</a:t>
            </a:fld>
            <a:endParaRPr lang="en-US"/>
          </a:p>
        </p:txBody>
      </p:sp>
    </p:spTree>
    <p:extLst>
      <p:ext uri="{BB962C8B-B14F-4D97-AF65-F5344CB8AC3E}">
        <p14:creationId xmlns:p14="http://schemas.microsoft.com/office/powerpoint/2010/main" val="261113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But even if there was something we experimented on that seemed to indicate macroevolution, it still </a:t>
            </a:r>
            <a:r>
              <a:rPr lang="en-US" baseline="0" dirty="0" smtClean="0"/>
              <a:t>couldn’t </a:t>
            </a:r>
            <a:r>
              <a:rPr lang="en-US" baseline="0" dirty="0" smtClean="0"/>
              <a:t>be considered scientific unless it was repeatable. Not under observational science, not according to the scientific method. </a:t>
            </a:r>
          </a:p>
          <a:p>
            <a:endParaRPr lang="en-US" baseline="0" dirty="0" smtClean="0"/>
          </a:p>
        </p:txBody>
      </p:sp>
      <p:sp>
        <p:nvSpPr>
          <p:cNvPr id="4" name="Slide Number Placeholder 3"/>
          <p:cNvSpPr>
            <a:spLocks noGrp="1"/>
          </p:cNvSpPr>
          <p:nvPr>
            <p:ph type="sldNum" sz="quarter" idx="10"/>
          </p:nvPr>
        </p:nvSpPr>
        <p:spPr/>
        <p:txBody>
          <a:bodyPr/>
          <a:lstStyle/>
          <a:p>
            <a:fld id="{FA2A541F-1204-4078-B976-6DC5C36296C4}" type="slidenum">
              <a:rPr lang="en-US" smtClean="0"/>
              <a:t>9</a:t>
            </a:fld>
            <a:endParaRPr lang="en-US"/>
          </a:p>
        </p:txBody>
      </p:sp>
    </p:spTree>
    <p:extLst>
      <p:ext uri="{BB962C8B-B14F-4D97-AF65-F5344CB8AC3E}">
        <p14:creationId xmlns:p14="http://schemas.microsoft.com/office/powerpoint/2010/main" val="261113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OvfKZ58XUAhXDJCYKHaiEDDQQjRwIBw&amp;url=http://www.istockphoto.com/photos/weakness&amp;psig=AFQjCNHiSNTX4ZopBabcfS51eDqDUyt2lA&amp;ust=149782070052363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o-KmApenWAhVGWCYKHblMCXUQjRwIBw&amp;url=http://www.clker.com/clipart-red-wrong-cross.html&amp;psig=AOvVaw0z-9DWHsEH6oZutyrBfw96&amp;ust=1507836004509673"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iLgqerpOnWAhUFQSYKHUaRCrUQjRwIBw&amp;url=http://clipartsign.com/image/14732/&amp;psig=AOvVaw2dqmqR-p7fEjGtCDUNpO8e&amp;ust=15078358149311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u-2D_IHVAhVM5iYKHTJjC_4QjRwIBw&amp;url=https://www.justdawah.org/resources/evolution&amp;psig=AFQjCNHCCKxRagCEB6pRG9OpaqUZ1a7Y8Q&amp;ust=149988784883670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u-2D_IHVAhVM5iYKHTJjC_4QjRwIBw&amp;url=https://www.justdawah.org/resources/evolution&amp;psig=AFQjCNHCCKxRagCEB6pRG9OpaqUZ1a7Y8Q&amp;ust=149988784883670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u-2D_IHVAhVM5iYKHTJjC_4QjRwIBw&amp;url=https://www.justdawah.org/resources/evolution&amp;psig=AFQjCNHCCKxRagCEB6pRG9OpaqUZ1a7Y8Q&amp;ust=149988784883670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S5pbikILVAhXNZiYKHSMTC4EQjRwIBw&amp;url=http://www.dictionary.com/wordoftheday/2014/07/17/tautology&amp;psig=AFQjCNHcoYD9nHJuB3qSWyywrdpOIEb2Nw&amp;ust=149989345831987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ogle.com/url?sa=i&amp;rct=j&amp;q=&amp;esrc=s&amp;source=images&amp;cd=&amp;cad=rja&amp;uact=8&amp;ved=0ahUKEwio6L3n2-3WAhURayYKHftKCoIQjRwIBw&amp;url=http://www.birdscalgary.com/2011/07/26/bird-profile-red-tailed-hawk/&amp;psig=AOvVaw0ukwvSxnnp2wnqYKIbKzXI&amp;ust=1507988155543912" TargetMode="External"/><Relationship Id="rId7" Type="http://schemas.openxmlformats.org/officeDocument/2006/relationships/hyperlink" Target="http://www.google.com/url?sa=i&amp;rct=j&amp;q=&amp;esrc=s&amp;source=images&amp;cd=&amp;cad=rja&amp;uact=8&amp;ved=0ahUKEwj3udze3e3WAhXLOiYKHRUXAWoQjRwIBw&amp;url=http://mathsmattersresources.com/sneak-peek/sneak-peek-photographs-graphics/&amp;psig=AOvVaw27auoyeUoJR85Az6sJZjFw&amp;ust=150798867172984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hyperlink" Target="https://www.google.com/url?sa=i&amp;rct=j&amp;q=&amp;esrc=s&amp;source=images&amp;cd=&amp;cad=rja&amp;uact=8&amp;ved=0ahUKEwjo24e13O3WAhVH6SYKHd9qAC4QjRwIBw&amp;url=https://suwalls.com/animals/white-little-mouse-in-the-grass-50460/&amp;psig=AOvVaw0MbdQr8ZXA_NMIoT9U5kAR&amp;ust=1507988306642700" TargetMode="External"/><Relationship Id="rId10" Type="http://schemas.openxmlformats.org/officeDocument/2006/relationships/hyperlink" Target="https://www.google.com/url?sa=i&amp;rct=j&amp;q=&amp;esrc=s&amp;source=images&amp;cd=&amp;cad=rja&amp;uact=8&amp;ved=0ahUKEwiIiYaG3-3WAhXFSCYKHccRDukQjRwIBw&amp;url=https://www.thoughtco.com/tautology-grammar-rhetoric-and-logic-1692528&amp;psig=AOvVaw1ZpKMGhC75MQ7EGt8Khy4V&amp;ust=1507988834447334" TargetMode="External"/><Relationship Id="rId4" Type="http://schemas.openxmlformats.org/officeDocument/2006/relationships/image" Target="../media/image8.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S5pbikILVAhXNZiYKHSMTC4EQjRwIBw&amp;url=http://www.dictionary.com/wordoftheday/2014/07/17/tautology&amp;psig=AFQjCNHcoYD9nHJuB3qSWyywrdpOIEb2Nw&amp;ust=149989345831987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o6I2TxfDWAhUBUCYKHWkUA4wQjRwIBw&amp;url=http://lodioverhaul.blogspot.com/2016/09/i-challenge-jamie-ciofalo-to-debate.html&amp;psig=AOvVaw2td7tDQ8LwNg_maR9I7ZM2&amp;ust=150808504696475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o6I2TxfDWAhUBUCYKHWkUA4wQjRwIBw&amp;url=http://lodioverhaul.blogspot.com/2016/09/i-challenge-jamie-ciofalo-to-debate.html&amp;psig=AOvVaw2td7tDQ8LwNg_maR9I7ZM2&amp;ust=150808504696475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Auov6h_HWAhVM6yYKHRHWC8MQjRwIBw&amp;url=https://biblia.com/bible/niv/Luke%2012.2&amp;psig=AOvVaw1BB2b9cyEE0SJv5CzsHHyP&amp;ust=150810305819945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o-KmApenWAhVGWCYKHblMCXUQjRwIBw&amp;url=http://www.clker.com/clipart-red-wrong-cross.html&amp;psig=AOvVaw0z-9DWHsEH6oZutyrBfw96&amp;ust=1507836004509673"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iLgqerpOnWAhUFQSYKHUaRCrUQjRwIBw&amp;url=http://clipartsign.com/image/14732/&amp;psig=AOvVaw2dqmqR-p7fEjGtCDUNpO8e&amp;ust=15078358149311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o-KmApenWAhVGWCYKHblMCXUQjRwIBw&amp;url=http://www.clker.com/clipart-red-wrong-cross.html&amp;psig=AOvVaw0z-9DWHsEH6oZutyrBfw96&amp;ust=1507836004509673"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iLgqerpOnWAhUFQSYKHUaRCrUQjRwIBw&amp;url=http://clipartsign.com/image/14732/&amp;psig=AOvVaw2dqmqR-p7fEjGtCDUNpO8e&amp;ust=15078358149311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o-KmApenWAhVGWCYKHblMCXUQjRwIBw&amp;url=http://www.clker.com/clipart-red-wrong-cross.html&amp;psig=AOvVaw0z-9DWHsEH6oZutyrBfw96&amp;ust=1507836004509673"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iLgqerpOnWAhUFQSYKHUaRCrUQjRwIBw&amp;url=http://clipartsign.com/image/14732/&amp;psig=AOvVaw2dqmqR-p7fEjGtCDUNpO8e&amp;ust=15078358149311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o-KmApenWAhVGWCYKHblMCXUQjRwIBw&amp;url=http://www.clker.com/clipart-red-wrong-cross.html&amp;psig=AOvVaw0z-9DWHsEH6oZutyrBfw96&amp;ust=1507836004509673"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iLgqerpOnWAhUFQSYKHUaRCrUQjRwIBw&amp;url=http://clipartsign.com/image/14732/&amp;psig=AOvVaw2dqmqR-p7fEjGtCDUNpO8e&amp;ust=1507835814931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Image result for holding chain links together with str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
            <a:ext cx="3657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68" y="24727"/>
            <a:ext cx="5452591" cy="6801862"/>
          </a:xfrm>
          <a:prstGeom prst="rect">
            <a:avLst/>
          </a:prstGeom>
          <a:noFill/>
          <a:ln w="57150">
            <a:solidFill>
              <a:schemeClr val="bg1"/>
            </a:solidFill>
          </a:ln>
        </p:spPr>
        <p:txBody>
          <a:bodyPr wrap="square" lIns="91440" tIns="45720" rIns="91440" bIns="45720">
            <a:spAutoFit/>
          </a:bodyPr>
          <a:lstStyle/>
          <a:p>
            <a:pPr algn="ctr"/>
            <a:r>
              <a:rPr lang="en-US" sz="10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Evolution:</a:t>
            </a:r>
            <a:r>
              <a:rPr lang="en-US" sz="8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endPar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8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Fallacies</a:t>
            </a:r>
          </a:p>
          <a:p>
            <a:pPr algn="ctr"/>
            <a:r>
              <a:rPr lang="en-US" sz="8200" dirty="0">
                <a:ln w="18415" cmpd="sng">
                  <a:solidFill>
                    <a:srgbClr val="FFFFFF"/>
                  </a:solidFill>
                  <a:prstDash val="solid"/>
                </a:ln>
                <a:solidFill>
                  <a:srgbClr val="FFFFFF"/>
                </a:solidFill>
                <a:effectLst>
                  <a:outerShdw blurRad="63500" dir="3600000" algn="tl" rotWithShape="0">
                    <a:srgbClr val="000000">
                      <a:alpha val="70000"/>
                    </a:srgbClr>
                  </a:outerShdw>
                </a:effectLst>
              </a:rPr>
              <a:t>&amp;</a:t>
            </a:r>
            <a:endParaRPr lang="en-US" sz="8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8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Weaknesses</a:t>
            </a:r>
          </a:p>
          <a:p>
            <a:pPr algn="ct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140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518787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062" y="607866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62"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4" name="Rectangle 3"/>
          <p:cNvSpPr/>
          <p:nvPr/>
        </p:nvSpPr>
        <p:spPr>
          <a:xfrm>
            <a:off x="76200" y="1295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FF00"/>
                </a:solidFill>
                <a:latin typeface="AR ESSENCE" panose="02000000000000000000" pitchFamily="2" charset="0"/>
              </a:rPr>
              <a:t>Scientific Method</a:t>
            </a:r>
          </a:p>
        </p:txBody>
      </p:sp>
      <p:sp>
        <p:nvSpPr>
          <p:cNvPr id="7" name="Rectangle 6"/>
          <p:cNvSpPr/>
          <p:nvPr/>
        </p:nvSpPr>
        <p:spPr>
          <a:xfrm>
            <a:off x="5351584" y="1312985"/>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FFFF00"/>
                </a:solidFill>
                <a:latin typeface="AR ESSENCE" panose="02000000000000000000" pitchFamily="2" charset="0"/>
              </a:rPr>
              <a:t>Macroevolution</a:t>
            </a:r>
            <a:endParaRPr lang="en-US" sz="4500" b="1" dirty="0">
              <a:solidFill>
                <a:srgbClr val="FFFF00"/>
              </a:solidFill>
              <a:latin typeface="AR ESSENCE"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26289"/>
            <a:ext cx="1295400" cy="68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45914"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18" name="Rectangle 17"/>
          <p:cNvSpPr/>
          <p:nvPr/>
        </p:nvSpPr>
        <p:spPr>
          <a:xfrm>
            <a:off x="990797"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19" name="Rectangle 18"/>
          <p:cNvSpPr/>
          <p:nvPr/>
        </p:nvSpPr>
        <p:spPr>
          <a:xfrm>
            <a:off x="1060527"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sp>
        <p:nvSpPr>
          <p:cNvPr id="20" name="Rectangle 19"/>
          <p:cNvSpPr/>
          <p:nvPr/>
        </p:nvSpPr>
        <p:spPr>
          <a:xfrm>
            <a:off x="1084573" y="5106252"/>
            <a:ext cx="2547492" cy="830997"/>
          </a:xfrm>
          <a:prstGeom prst="rect">
            <a:avLst/>
          </a:prstGeom>
        </p:spPr>
        <p:txBody>
          <a:bodyPr wrap="none">
            <a:spAutoFit/>
          </a:bodyPr>
          <a:lstStyle/>
          <a:p>
            <a:pPr algn="ctr"/>
            <a:r>
              <a:rPr lang="en-US" sz="4800" b="1" dirty="0" smtClean="0">
                <a:latin typeface="Buxton Sketch" panose="03080500000500000004" pitchFamily="66" charset="0"/>
              </a:rPr>
              <a:t>Repeatable</a:t>
            </a:r>
            <a:endParaRPr lang="en-US" sz="4800" b="1" dirty="0">
              <a:latin typeface="Buxton Sketch" panose="03080500000500000004" pitchFamily="66" charset="0"/>
            </a:endParaRPr>
          </a:p>
        </p:txBody>
      </p:sp>
      <p:sp>
        <p:nvSpPr>
          <p:cNvPr id="21" name="Rectangle 20"/>
          <p:cNvSpPr/>
          <p:nvPr/>
        </p:nvSpPr>
        <p:spPr>
          <a:xfrm>
            <a:off x="1143082" y="6011939"/>
            <a:ext cx="2430474" cy="830997"/>
          </a:xfrm>
          <a:prstGeom prst="rect">
            <a:avLst/>
          </a:prstGeom>
        </p:spPr>
        <p:txBody>
          <a:bodyPr wrap="none">
            <a:spAutoFit/>
          </a:bodyPr>
          <a:lstStyle/>
          <a:p>
            <a:pPr algn="ctr"/>
            <a:r>
              <a:rPr lang="en-US" sz="4800" b="1" dirty="0" smtClean="0">
                <a:latin typeface="Buxton Sketch" panose="03080500000500000004" pitchFamily="66" charset="0"/>
              </a:rPr>
              <a:t>Falsifiable</a:t>
            </a:r>
            <a:endParaRPr lang="en-US" sz="4800" b="1" dirty="0">
              <a:latin typeface="Buxton Sketch" panose="03080500000500000004" pitchFamily="66" charset="0"/>
            </a:endParaRPr>
          </a:p>
        </p:txBody>
      </p:sp>
      <p:pic>
        <p:nvPicPr>
          <p:cNvPr id="1028"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226480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320554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27006" y="4108277"/>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47572" y="5017079"/>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5887483"/>
            <a:ext cx="741872" cy="63182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384833"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84833"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84833" y="518787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90695" y="607866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0695"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4547"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33" name="Rectangle 32"/>
          <p:cNvSpPr/>
          <p:nvPr/>
        </p:nvSpPr>
        <p:spPr>
          <a:xfrm>
            <a:off x="6299430"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34" name="Rectangle 33"/>
          <p:cNvSpPr/>
          <p:nvPr/>
        </p:nvSpPr>
        <p:spPr>
          <a:xfrm>
            <a:off x="6369160"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sp>
        <p:nvSpPr>
          <p:cNvPr id="35" name="Rectangle 34"/>
          <p:cNvSpPr/>
          <p:nvPr/>
        </p:nvSpPr>
        <p:spPr>
          <a:xfrm>
            <a:off x="6393206" y="5106252"/>
            <a:ext cx="2547492" cy="830997"/>
          </a:xfrm>
          <a:prstGeom prst="rect">
            <a:avLst/>
          </a:prstGeom>
        </p:spPr>
        <p:txBody>
          <a:bodyPr wrap="none">
            <a:spAutoFit/>
          </a:bodyPr>
          <a:lstStyle/>
          <a:p>
            <a:pPr algn="ctr"/>
            <a:r>
              <a:rPr lang="en-US" sz="4800" b="1" dirty="0" smtClean="0">
                <a:latin typeface="Buxton Sketch" panose="03080500000500000004" pitchFamily="66" charset="0"/>
              </a:rPr>
              <a:t>Repeatable</a:t>
            </a:r>
            <a:endParaRPr lang="en-US" sz="4800" b="1" dirty="0">
              <a:latin typeface="Buxton Sketch" panose="03080500000500000004" pitchFamily="66" charset="0"/>
            </a:endParaRPr>
          </a:p>
        </p:txBody>
      </p:sp>
      <p:sp>
        <p:nvSpPr>
          <p:cNvPr id="36" name="Rectangle 35"/>
          <p:cNvSpPr/>
          <p:nvPr/>
        </p:nvSpPr>
        <p:spPr>
          <a:xfrm>
            <a:off x="6451715" y="6011939"/>
            <a:ext cx="2430474" cy="830997"/>
          </a:xfrm>
          <a:prstGeom prst="rect">
            <a:avLst/>
          </a:prstGeom>
        </p:spPr>
        <p:txBody>
          <a:bodyPr wrap="none">
            <a:spAutoFit/>
          </a:bodyPr>
          <a:lstStyle/>
          <a:p>
            <a:pPr algn="ctr"/>
            <a:r>
              <a:rPr lang="en-US" sz="4800" b="1" dirty="0" smtClean="0">
                <a:latin typeface="Buxton Sketch" panose="03080500000500000004" pitchFamily="66" charset="0"/>
              </a:rPr>
              <a:t>Falsifiable</a:t>
            </a:r>
            <a:endParaRPr lang="en-US" sz="4800" b="1" dirty="0">
              <a:latin typeface="Buxton Sketch" panose="03080500000500000004" pitchFamily="66" charset="0"/>
            </a:endParaRPr>
          </a:p>
        </p:txBody>
      </p:sp>
      <p:pic>
        <p:nvPicPr>
          <p:cNvPr id="42"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2458368"/>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3390380"/>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4293113"/>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5207843"/>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6118600"/>
            <a:ext cx="571500" cy="56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8" t="16308" r="2446" b="4307"/>
          <a:stretch/>
        </p:blipFill>
        <p:spPr bwMode="auto">
          <a:xfrm>
            <a:off x="0" y="1219200"/>
            <a:ext cx="33528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2" name="Rectangle 1"/>
          <p:cNvSpPr/>
          <p:nvPr/>
        </p:nvSpPr>
        <p:spPr>
          <a:xfrm>
            <a:off x="3352800" y="1219200"/>
            <a:ext cx="5791200" cy="3000821"/>
          </a:xfrm>
          <a:prstGeom prst="rect">
            <a:avLst/>
          </a:prstGeom>
        </p:spPr>
        <p:txBody>
          <a:bodyPr wrap="square">
            <a:spAutoFit/>
          </a:bodyPr>
          <a:lstStyle/>
          <a:p>
            <a:r>
              <a:rPr lang="en-US" sz="2100" b="1" u="sng" dirty="0"/>
              <a:t>Theodosius </a:t>
            </a:r>
            <a:r>
              <a:rPr lang="en-US" sz="2100" b="1" u="sng" dirty="0" smtClean="0"/>
              <a:t>Dobzhansky</a:t>
            </a:r>
            <a:r>
              <a:rPr lang="en-US" sz="2100" dirty="0" smtClean="0"/>
              <a:t> – “It </a:t>
            </a:r>
            <a:r>
              <a:rPr lang="en-US" sz="2100" dirty="0"/>
              <a:t>is manifestly impossible to reproduce in the laboratory the evolution of </a:t>
            </a:r>
            <a:r>
              <a:rPr lang="en-US" sz="2100" dirty="0" smtClean="0"/>
              <a:t>man…these </a:t>
            </a:r>
            <a:r>
              <a:rPr lang="en-US" sz="2100" dirty="0"/>
              <a:t>evolutionary happenings are unique, </a:t>
            </a:r>
            <a:r>
              <a:rPr lang="en-US" sz="2100" b="1" u="sng" dirty="0"/>
              <a:t>unrepeatable, and irreversible</a:t>
            </a:r>
            <a:r>
              <a:rPr lang="en-US" sz="2100" dirty="0"/>
              <a:t>…experimental evolution deals of necessity with only the simplest levels of the evolutionary process, sometimes called </a:t>
            </a:r>
            <a:r>
              <a:rPr lang="en-US" sz="2100" b="1" u="sng" dirty="0"/>
              <a:t>microevolution</a:t>
            </a:r>
            <a:r>
              <a:rPr lang="en-US" sz="2100" dirty="0"/>
              <a:t>.” </a:t>
            </a:r>
            <a:r>
              <a:rPr lang="en-US" sz="2100" dirty="0" smtClean="0"/>
              <a:t>(</a:t>
            </a:r>
            <a:r>
              <a:rPr lang="en-US" sz="2100" i="1" dirty="0" smtClean="0"/>
              <a:t>American </a:t>
            </a:r>
            <a:r>
              <a:rPr lang="en-US" sz="2100" i="1" dirty="0"/>
              <a:t>Scientist, </a:t>
            </a:r>
            <a:r>
              <a:rPr lang="en-US" sz="2100" dirty="0"/>
              <a:t>December 1957).</a:t>
            </a:r>
          </a:p>
        </p:txBody>
      </p:sp>
      <p:sp>
        <p:nvSpPr>
          <p:cNvPr id="4" name="Rectangle 3"/>
          <p:cNvSpPr/>
          <p:nvPr/>
        </p:nvSpPr>
        <p:spPr>
          <a:xfrm>
            <a:off x="3352800" y="4220021"/>
            <a:ext cx="5779477" cy="2677656"/>
          </a:xfrm>
          <a:prstGeom prst="rect">
            <a:avLst/>
          </a:prstGeom>
        </p:spPr>
        <p:txBody>
          <a:bodyPr wrap="square">
            <a:spAutoFit/>
          </a:bodyPr>
          <a:lstStyle/>
          <a:p>
            <a:r>
              <a:rPr lang="en-US" sz="2100" b="1" u="sng" dirty="0"/>
              <a:t>L.H. </a:t>
            </a:r>
            <a:r>
              <a:rPr lang="en-US" sz="2100" b="1" u="sng" dirty="0" smtClean="0"/>
              <a:t>Matthews</a:t>
            </a:r>
            <a:r>
              <a:rPr lang="en-US" sz="2100" dirty="0" smtClean="0"/>
              <a:t> – “In </a:t>
            </a:r>
            <a:r>
              <a:rPr lang="en-US" sz="2100" dirty="0"/>
              <a:t>accepting evolution as fact, how many biologists pause to reflect that science is built upon theories that have been proved by experiment to be correct or remember that </a:t>
            </a:r>
            <a:r>
              <a:rPr lang="en-US" sz="2100" b="1" u="sng" dirty="0"/>
              <a:t>the theory of animal evolution has never been thus </a:t>
            </a:r>
            <a:r>
              <a:rPr lang="en-US" sz="2100" b="1" u="sng" dirty="0" smtClean="0"/>
              <a:t>proved?</a:t>
            </a:r>
            <a:r>
              <a:rPr lang="en-US" sz="2100" u="sng" dirty="0" smtClean="0"/>
              <a:t>...</a:t>
            </a:r>
            <a:r>
              <a:rPr lang="en-US" sz="2100" b="1" u="sng" dirty="0" smtClean="0"/>
              <a:t>Is it then science of faith?</a:t>
            </a:r>
            <a:r>
              <a:rPr lang="en-US" sz="2100" dirty="0" smtClean="0"/>
              <a:t>” (</a:t>
            </a:r>
            <a:r>
              <a:rPr lang="en-US" sz="2100" dirty="0"/>
              <a:t>"Introduction," Origin of Species, Charles </a:t>
            </a:r>
            <a:r>
              <a:rPr lang="en-US" sz="2100" dirty="0" smtClean="0"/>
              <a:t>Darwin, 1971 edition)</a:t>
            </a:r>
            <a:endParaRPr lang="en-US" sz="2100" dirty="0"/>
          </a:p>
        </p:txBody>
      </p:sp>
    </p:spTree>
    <p:extLst>
      <p:ext uri="{BB962C8B-B14F-4D97-AF65-F5344CB8AC3E}">
        <p14:creationId xmlns:p14="http://schemas.microsoft.com/office/powerpoint/2010/main" val="156119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8" t="16308" r="2446" b="4307"/>
          <a:stretch/>
        </p:blipFill>
        <p:spPr bwMode="auto">
          <a:xfrm>
            <a:off x="0" y="1219200"/>
            <a:ext cx="33528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3" name="Rectangle 2"/>
          <p:cNvSpPr/>
          <p:nvPr/>
        </p:nvSpPr>
        <p:spPr>
          <a:xfrm>
            <a:off x="3346938" y="1219200"/>
            <a:ext cx="5797062" cy="2031325"/>
          </a:xfrm>
          <a:prstGeom prst="rect">
            <a:avLst/>
          </a:prstGeom>
        </p:spPr>
        <p:txBody>
          <a:bodyPr wrap="square">
            <a:spAutoFit/>
          </a:bodyPr>
          <a:lstStyle/>
          <a:p>
            <a:r>
              <a:rPr lang="en-US" b="1" u="sng" dirty="0"/>
              <a:t>Charles Birch &amp;</a:t>
            </a:r>
            <a:r>
              <a:rPr lang="en-US" b="1" u="sng" dirty="0" smtClean="0"/>
              <a:t> </a:t>
            </a:r>
            <a:r>
              <a:rPr lang="en-US" b="1" u="sng" dirty="0"/>
              <a:t>Paul </a:t>
            </a:r>
            <a:r>
              <a:rPr lang="en-US" b="1" u="sng" dirty="0" smtClean="0"/>
              <a:t>Ehrlich</a:t>
            </a:r>
            <a:r>
              <a:rPr lang="en-US" dirty="0" smtClean="0"/>
              <a:t> – “Our </a:t>
            </a:r>
            <a:r>
              <a:rPr lang="en-US" dirty="0"/>
              <a:t>theory of evolution has become, as Popper described, one which cannot be refuted by any possible observations. Every conceivable observation can be fitted into it. It is thus </a:t>
            </a:r>
            <a:r>
              <a:rPr lang="en-US" b="1" u="sng" dirty="0" smtClean="0"/>
              <a:t>outside </a:t>
            </a:r>
            <a:r>
              <a:rPr lang="en-US" b="1" u="sng" dirty="0"/>
              <a:t>of empirical science but not necessarily </a:t>
            </a:r>
            <a:r>
              <a:rPr lang="en-US" b="1" u="sng" dirty="0" smtClean="0"/>
              <a:t>false</a:t>
            </a:r>
            <a:r>
              <a:rPr lang="en-US" dirty="0" smtClean="0"/>
              <a:t>. </a:t>
            </a:r>
            <a:r>
              <a:rPr lang="en-US" dirty="0"/>
              <a:t>No one can think of ways in which to test it.” </a:t>
            </a:r>
            <a:r>
              <a:rPr lang="en-US" dirty="0" smtClean="0"/>
              <a:t>(Evolutionary </a:t>
            </a:r>
            <a:r>
              <a:rPr lang="en-US" dirty="0"/>
              <a:t>history and population biology, </a:t>
            </a:r>
            <a:r>
              <a:rPr lang="en-US" i="1" dirty="0" smtClean="0"/>
              <a:t>Nature</a:t>
            </a:r>
            <a:r>
              <a:rPr lang="en-US" dirty="0" smtClean="0"/>
              <a:t>, 214:352</a:t>
            </a:r>
            <a:r>
              <a:rPr lang="en-US" dirty="0"/>
              <a:t>, </a:t>
            </a:r>
            <a:r>
              <a:rPr lang="en-US" dirty="0" smtClean="0"/>
              <a:t>1967)</a:t>
            </a:r>
            <a:endParaRPr lang="en-US" dirty="0"/>
          </a:p>
        </p:txBody>
      </p:sp>
      <p:sp>
        <p:nvSpPr>
          <p:cNvPr id="5" name="Rectangle 4"/>
          <p:cNvSpPr/>
          <p:nvPr/>
        </p:nvSpPr>
        <p:spPr>
          <a:xfrm>
            <a:off x="3352800" y="3441680"/>
            <a:ext cx="5791200" cy="3416320"/>
          </a:xfrm>
          <a:prstGeom prst="rect">
            <a:avLst/>
          </a:prstGeom>
        </p:spPr>
        <p:txBody>
          <a:bodyPr wrap="square">
            <a:spAutoFit/>
          </a:bodyPr>
          <a:lstStyle/>
          <a:p>
            <a:r>
              <a:rPr lang="en-US" b="1" u="sng" dirty="0"/>
              <a:t>Dr. Wolfgang Smith</a:t>
            </a:r>
            <a:r>
              <a:rPr lang="en-US" dirty="0"/>
              <a:t> – “The point, however, is that the doctrine of evolution has swept the world, </a:t>
            </a:r>
            <a:r>
              <a:rPr lang="en-US" b="1" u="sng" dirty="0"/>
              <a:t>not on the strength of its scientific merits</a:t>
            </a:r>
            <a:r>
              <a:rPr lang="en-US" dirty="0"/>
              <a:t>, but precisely in its capacity as a Gnostic myth. It affirms, in effect, that living beings create themselves, which is, in essence, </a:t>
            </a:r>
            <a:r>
              <a:rPr lang="en-US" b="1" u="sng" dirty="0"/>
              <a:t>a metaphysical claim</a:t>
            </a:r>
            <a:r>
              <a:rPr lang="en-US" dirty="0"/>
              <a:t>. This in itself implies, however, that the theory is </a:t>
            </a:r>
            <a:r>
              <a:rPr lang="en-US" b="1" u="sng" dirty="0"/>
              <a:t>scientifically unverifiable</a:t>
            </a:r>
            <a:r>
              <a:rPr lang="en-US" dirty="0"/>
              <a:t> (a fact, incidentally, which has often enough been pointed out by philosophers of science). Thus, in the final analysis, evolutionism is in truth </a:t>
            </a:r>
            <a:r>
              <a:rPr lang="en-US" b="1" u="sng" dirty="0"/>
              <a:t>metaphysical doctrine decked out in scientific garb</a:t>
            </a:r>
            <a:r>
              <a:rPr lang="en-US" dirty="0"/>
              <a:t>.” (</a:t>
            </a:r>
            <a:r>
              <a:rPr lang="en-US" i="1" dirty="0" err="1"/>
              <a:t>Teilhardism</a:t>
            </a:r>
            <a:r>
              <a:rPr lang="en-US" i="1" dirty="0"/>
              <a:t> and the New </a:t>
            </a:r>
            <a:r>
              <a:rPr lang="en-US" i="1" dirty="0" smtClean="0"/>
              <a:t>Religion</a:t>
            </a:r>
            <a:r>
              <a:rPr lang="en-US" dirty="0" smtClean="0"/>
              <a:t>, Rockford</a:t>
            </a:r>
            <a:r>
              <a:rPr lang="en-US" dirty="0"/>
              <a:t>, Illinois: Tan Books and Publishers, </a:t>
            </a:r>
            <a:r>
              <a:rPr lang="en-US" dirty="0" smtClean="0"/>
              <a:t>1988, </a:t>
            </a:r>
            <a:r>
              <a:rPr lang="en-US" dirty="0"/>
              <a:t>p. 242)</a:t>
            </a:r>
          </a:p>
        </p:txBody>
      </p:sp>
    </p:spTree>
    <p:extLst>
      <p:ext uri="{BB962C8B-B14F-4D97-AF65-F5344CB8AC3E}">
        <p14:creationId xmlns:p14="http://schemas.microsoft.com/office/powerpoint/2010/main" val="36907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8" t="16308" r="2446" b="4307"/>
          <a:stretch/>
        </p:blipFill>
        <p:spPr bwMode="auto">
          <a:xfrm>
            <a:off x="0" y="1219200"/>
            <a:ext cx="33528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2" name="Rectangle 1"/>
          <p:cNvSpPr/>
          <p:nvPr/>
        </p:nvSpPr>
        <p:spPr>
          <a:xfrm>
            <a:off x="3352800" y="1219200"/>
            <a:ext cx="5779477" cy="5324535"/>
          </a:xfrm>
          <a:prstGeom prst="rect">
            <a:avLst/>
          </a:prstGeom>
        </p:spPr>
        <p:txBody>
          <a:bodyPr wrap="square">
            <a:spAutoFit/>
          </a:bodyPr>
          <a:lstStyle/>
          <a:p>
            <a:r>
              <a:rPr lang="en-US" sz="2000" b="1" u="sng" dirty="0" smtClean="0"/>
              <a:t>S. L. Washburn</a:t>
            </a:r>
            <a:r>
              <a:rPr lang="en-US" sz="2000" dirty="0" smtClean="0"/>
              <a:t> – “The </a:t>
            </a:r>
            <a:r>
              <a:rPr lang="en-US" sz="2000" dirty="0"/>
              <a:t>behaviors that led to the origin of man are not available for study, and must be reconstructed from fragmentary fossils, the anatomy and behaviors of contemporary </a:t>
            </a:r>
            <a:r>
              <a:rPr lang="en-US" sz="2000" dirty="0" smtClean="0"/>
              <a:t>primates, </a:t>
            </a:r>
            <a:r>
              <a:rPr lang="en-US" sz="2000" dirty="0"/>
              <a:t>but there is wide area for disagreements. Doctrines which seemed certain in one decade may crumble under the impact of new discoveries, new methods of dating, new experiments. Under these circumstances, </a:t>
            </a:r>
            <a:r>
              <a:rPr lang="en-US" sz="2000" b="1" u="sng" dirty="0"/>
              <a:t>it may be more useful to regard the study of evolution as a game rather than as a science</a:t>
            </a:r>
            <a:r>
              <a:rPr lang="en-US" sz="2000" dirty="0"/>
              <a:t>. Uncertainties are far greater than might be thought from reading scientific papers and, in spite of the emphasis on evolutionary theory, there is no agreement on the rules of the evolutionary game</a:t>
            </a:r>
            <a:r>
              <a:rPr lang="en-US" sz="2000" dirty="0" smtClean="0"/>
              <a:t>.” (</a:t>
            </a:r>
            <a:r>
              <a:rPr lang="en-US" sz="2000" i="1" dirty="0" smtClean="0"/>
              <a:t>Study </a:t>
            </a:r>
            <a:r>
              <a:rPr lang="en-US" sz="2000" i="1" dirty="0"/>
              <a:t>of Evolution—More of a Game Than a Science</a:t>
            </a:r>
            <a:r>
              <a:rPr lang="en-US" sz="2000" dirty="0" smtClean="0"/>
              <a:t>, </a:t>
            </a:r>
            <a:r>
              <a:rPr lang="en-US" sz="2000" dirty="0"/>
              <a:t>Abstracts, 71st Annual </a:t>
            </a:r>
            <a:r>
              <a:rPr lang="en-US" sz="2000" dirty="0" smtClean="0"/>
              <a:t>Meeting, Washington</a:t>
            </a:r>
            <a:r>
              <a:rPr lang="en-US" sz="2000" dirty="0"/>
              <a:t>, D.C.: American Anthropological Association, </a:t>
            </a:r>
            <a:r>
              <a:rPr lang="en-US" sz="2000" dirty="0" smtClean="0"/>
              <a:t>1972, </a:t>
            </a:r>
            <a:r>
              <a:rPr lang="en-US" sz="2000" dirty="0"/>
              <a:t>p. </a:t>
            </a:r>
            <a:r>
              <a:rPr lang="en-US" sz="2000" dirty="0" smtClean="0"/>
              <a:t>121)</a:t>
            </a:r>
            <a:endParaRPr lang="en-US" sz="2000" dirty="0"/>
          </a:p>
        </p:txBody>
      </p:sp>
    </p:spTree>
    <p:extLst>
      <p:ext uri="{BB962C8B-B14F-4D97-AF65-F5344CB8AC3E}">
        <p14:creationId xmlns:p14="http://schemas.microsoft.com/office/powerpoint/2010/main" val="938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sp>
        <p:nvSpPr>
          <p:cNvPr id="3" name="Content Placeholder 2"/>
          <p:cNvSpPr>
            <a:spLocks noGrp="1"/>
          </p:cNvSpPr>
          <p:nvPr>
            <p:ph idx="1"/>
          </p:nvPr>
        </p:nvSpPr>
        <p:spPr>
          <a:xfrm>
            <a:off x="3733800" y="1828800"/>
            <a:ext cx="5410201" cy="418540"/>
          </a:xfrm>
        </p:spPr>
        <p:txBody>
          <a:bodyPr>
            <a:normAutofit lnSpcReduction="10000"/>
          </a:bodyPr>
          <a:lstStyle/>
          <a:p>
            <a:pPr marL="0" indent="0">
              <a:buNone/>
            </a:pPr>
            <a:r>
              <a:rPr lang="en-US" sz="2200" b="1" dirty="0" smtClean="0">
                <a:solidFill>
                  <a:schemeClr val="tx2">
                    <a:lumMod val="60000"/>
                    <a:lumOff val="40000"/>
                  </a:schemeClr>
                </a:solidFill>
              </a:rPr>
              <a:t>“Which animals survive?”</a:t>
            </a:r>
            <a:endParaRPr lang="en-US" sz="2200" b="1" dirty="0">
              <a:solidFill>
                <a:schemeClr val="tx2">
                  <a:lumMod val="60000"/>
                  <a:lumOff val="40000"/>
                </a:schemeClr>
              </a:solidFill>
            </a:endParaRPr>
          </a:p>
        </p:txBody>
      </p:sp>
      <p:pic>
        <p:nvPicPr>
          <p:cNvPr id="3074" name="Picture 2" descr="Image result for tautolog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50"/>
          <a:stretch/>
        </p:blipFill>
        <p:spPr bwMode="auto">
          <a:xfrm>
            <a:off x="0" y="1219201"/>
            <a:ext cx="3733800" cy="56387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733800" y="2362200"/>
            <a:ext cx="5410201" cy="4032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200" b="1" dirty="0" smtClean="0">
                <a:solidFill>
                  <a:srgbClr val="FF0000"/>
                </a:solidFill>
              </a:rPr>
              <a:t>“Those that are most fit.”</a:t>
            </a:r>
            <a:endParaRPr lang="en-US" sz="2200" b="1" dirty="0">
              <a:solidFill>
                <a:srgbClr val="FF0000"/>
              </a:solidFill>
            </a:endParaRPr>
          </a:p>
        </p:txBody>
      </p:sp>
      <p:sp>
        <p:nvSpPr>
          <p:cNvPr id="9" name="Content Placeholder 2"/>
          <p:cNvSpPr txBox="1">
            <a:spLocks/>
          </p:cNvSpPr>
          <p:nvPr/>
        </p:nvSpPr>
        <p:spPr>
          <a:xfrm>
            <a:off x="3733801" y="2895600"/>
            <a:ext cx="5416062" cy="388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tx2">
                    <a:lumMod val="60000"/>
                    <a:lumOff val="40000"/>
                  </a:schemeClr>
                </a:solidFill>
              </a:rPr>
              <a:t>“What do you mean by ‘most fit’?”</a:t>
            </a:r>
            <a:endParaRPr lang="en-US" sz="2200" b="1" dirty="0">
              <a:solidFill>
                <a:schemeClr val="tx2">
                  <a:lumMod val="60000"/>
                  <a:lumOff val="40000"/>
                </a:schemeClr>
              </a:solidFill>
            </a:endParaRPr>
          </a:p>
        </p:txBody>
      </p:sp>
      <p:sp>
        <p:nvSpPr>
          <p:cNvPr id="10" name="Content Placeholder 2"/>
          <p:cNvSpPr txBox="1">
            <a:spLocks/>
          </p:cNvSpPr>
          <p:nvPr/>
        </p:nvSpPr>
        <p:spPr>
          <a:xfrm>
            <a:off x="3733801" y="3352800"/>
            <a:ext cx="5416062" cy="4548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200" b="1" dirty="0" smtClean="0">
                <a:solidFill>
                  <a:srgbClr val="FF0000"/>
                </a:solidFill>
              </a:rPr>
              <a:t>“Those that survive.”</a:t>
            </a:r>
            <a:endParaRPr lang="en-US" sz="2200" b="1" dirty="0">
              <a:solidFill>
                <a:srgbClr val="FF0000"/>
              </a:solidFill>
            </a:endParaRPr>
          </a:p>
        </p:txBody>
      </p:sp>
      <p:sp>
        <p:nvSpPr>
          <p:cNvPr id="11" name="Content Placeholder 2"/>
          <p:cNvSpPr txBox="1">
            <a:spLocks/>
          </p:cNvSpPr>
          <p:nvPr/>
        </p:nvSpPr>
        <p:spPr>
          <a:xfrm>
            <a:off x="3733801" y="3886200"/>
            <a:ext cx="5416062" cy="418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tx2">
                    <a:lumMod val="60000"/>
                    <a:lumOff val="40000"/>
                  </a:schemeClr>
                </a:solidFill>
              </a:rPr>
              <a:t>“But why do they survive and others don’t?”</a:t>
            </a:r>
            <a:endParaRPr lang="en-US" sz="2200" b="1" dirty="0">
              <a:solidFill>
                <a:schemeClr val="tx2">
                  <a:lumMod val="60000"/>
                  <a:lumOff val="40000"/>
                </a:schemeClr>
              </a:solidFill>
            </a:endParaRPr>
          </a:p>
        </p:txBody>
      </p:sp>
      <p:sp>
        <p:nvSpPr>
          <p:cNvPr id="12" name="Content Placeholder 2"/>
          <p:cNvSpPr txBox="1">
            <a:spLocks/>
          </p:cNvSpPr>
          <p:nvPr/>
        </p:nvSpPr>
        <p:spPr>
          <a:xfrm>
            <a:off x="3733801" y="4419600"/>
            <a:ext cx="5416062" cy="40329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200" b="1" dirty="0" smtClean="0">
                <a:solidFill>
                  <a:srgbClr val="FF0000"/>
                </a:solidFill>
              </a:rPr>
              <a:t>“Based on their fitness</a:t>
            </a:r>
            <a:r>
              <a:rPr lang="en-US" sz="2200" b="1" dirty="0">
                <a:solidFill>
                  <a:srgbClr val="FF0000"/>
                </a:solidFill>
              </a:rPr>
              <a:t>.</a:t>
            </a:r>
            <a:r>
              <a:rPr lang="en-US" sz="2200" b="1" dirty="0" smtClean="0">
                <a:solidFill>
                  <a:srgbClr val="FF0000"/>
                </a:solidFill>
              </a:rPr>
              <a:t>”</a:t>
            </a:r>
            <a:endParaRPr lang="en-US" sz="2200" b="1" dirty="0">
              <a:solidFill>
                <a:srgbClr val="FF0000"/>
              </a:solidFill>
            </a:endParaRPr>
          </a:p>
        </p:txBody>
      </p:sp>
      <p:sp>
        <p:nvSpPr>
          <p:cNvPr id="13" name="Content Placeholder 2"/>
          <p:cNvSpPr txBox="1">
            <a:spLocks/>
          </p:cNvSpPr>
          <p:nvPr/>
        </p:nvSpPr>
        <p:spPr>
          <a:xfrm>
            <a:off x="3733801" y="4953000"/>
            <a:ext cx="5416062" cy="3610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tx2">
                    <a:lumMod val="60000"/>
                    <a:lumOff val="40000"/>
                  </a:schemeClr>
                </a:solidFill>
              </a:rPr>
              <a:t>“And what determines fitness?”</a:t>
            </a:r>
            <a:endParaRPr lang="en-US" sz="2200" b="1" dirty="0">
              <a:solidFill>
                <a:schemeClr val="tx2">
                  <a:lumMod val="60000"/>
                  <a:lumOff val="40000"/>
                </a:schemeClr>
              </a:solidFill>
            </a:endParaRPr>
          </a:p>
        </p:txBody>
      </p:sp>
      <p:sp>
        <p:nvSpPr>
          <p:cNvPr id="14" name="Content Placeholder 2"/>
          <p:cNvSpPr txBox="1">
            <a:spLocks/>
          </p:cNvSpPr>
          <p:nvPr/>
        </p:nvSpPr>
        <p:spPr>
          <a:xfrm>
            <a:off x="3727939" y="5439508"/>
            <a:ext cx="5416062" cy="4220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200" b="1" dirty="0" smtClean="0">
                <a:solidFill>
                  <a:srgbClr val="FF0000"/>
                </a:solidFill>
              </a:rPr>
              <a:t>“Their propensity for survival.”</a:t>
            </a:r>
            <a:endParaRPr lang="en-US" sz="2200" b="1" dirty="0">
              <a:solidFill>
                <a:srgbClr val="FF0000"/>
              </a:solidFill>
            </a:endParaRPr>
          </a:p>
        </p:txBody>
      </p:sp>
      <p:sp>
        <p:nvSpPr>
          <p:cNvPr id="15" name="Content Placeholder 2"/>
          <p:cNvSpPr txBox="1">
            <a:spLocks/>
          </p:cNvSpPr>
          <p:nvPr/>
        </p:nvSpPr>
        <p:spPr>
          <a:xfrm>
            <a:off x="3727939" y="5943600"/>
            <a:ext cx="5416062" cy="3962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tx2">
                    <a:lumMod val="60000"/>
                    <a:lumOff val="40000"/>
                  </a:schemeClr>
                </a:solidFill>
              </a:rPr>
              <a:t>“And what determines this ability?”</a:t>
            </a:r>
            <a:endParaRPr lang="en-US" sz="2200" b="1" dirty="0">
              <a:solidFill>
                <a:schemeClr val="tx2">
                  <a:lumMod val="60000"/>
                  <a:lumOff val="40000"/>
                </a:schemeClr>
              </a:solidFill>
            </a:endParaRPr>
          </a:p>
        </p:txBody>
      </p:sp>
      <p:sp>
        <p:nvSpPr>
          <p:cNvPr id="17" name="Content Placeholder 2"/>
          <p:cNvSpPr txBox="1">
            <a:spLocks/>
          </p:cNvSpPr>
          <p:nvPr/>
        </p:nvSpPr>
        <p:spPr>
          <a:xfrm>
            <a:off x="3727939" y="6459415"/>
            <a:ext cx="5416062"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200" b="1" dirty="0" smtClean="0">
                <a:solidFill>
                  <a:srgbClr val="FF0000"/>
                </a:solidFill>
              </a:rPr>
              <a:t>“Their environmental suitability.”</a:t>
            </a:r>
            <a:endParaRPr lang="en-US" sz="2200" b="1" dirty="0">
              <a:solidFill>
                <a:srgbClr val="FF0000"/>
              </a:solidFill>
            </a:endParaRPr>
          </a:p>
        </p:txBody>
      </p:sp>
      <p:sp>
        <p:nvSpPr>
          <p:cNvPr id="16" name="Content Placeholder 2"/>
          <p:cNvSpPr txBox="1">
            <a:spLocks/>
          </p:cNvSpPr>
          <p:nvPr/>
        </p:nvSpPr>
        <p:spPr>
          <a:xfrm>
            <a:off x="3745523" y="1203988"/>
            <a:ext cx="5410201" cy="5181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b="1" u="sng" dirty="0" smtClean="0">
                <a:latin typeface="Rockwell" panose="02060603020205020403" pitchFamily="18" charset="0"/>
              </a:rPr>
              <a:t>Survival of the Fittest</a:t>
            </a:r>
            <a:endParaRPr lang="en-US" sz="3000" b="1" u="sng" dirty="0">
              <a:latin typeface="Rockwell" panose="02060603020205020403" pitchFamily="18" charset="0"/>
            </a:endParaRPr>
          </a:p>
        </p:txBody>
      </p:sp>
    </p:spTree>
    <p:extLst>
      <p:ext uri="{BB962C8B-B14F-4D97-AF65-F5344CB8AC3E}">
        <p14:creationId xmlns:p14="http://schemas.microsoft.com/office/powerpoint/2010/main" val="1487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P spid="12" grpId="0"/>
      <p:bldP spid="13" grpId="0"/>
      <p:bldP spid="14" grpId="0"/>
      <p:bldP spid="15" grpId="0"/>
      <p:bldP spid="17"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pic>
        <p:nvPicPr>
          <p:cNvPr id="1026" name="Picture 2" descr="Image result for hawk circling mous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6763"/>
            <a:ext cx="4419600" cy="2394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ouse in gras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231" t="7831" r="15312" b="10152"/>
          <a:stretch/>
        </p:blipFill>
        <p:spPr bwMode="auto">
          <a:xfrm>
            <a:off x="4419601" y="3396764"/>
            <a:ext cx="4724400" cy="23944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397" y="6096000"/>
            <a:ext cx="3625993" cy="553998"/>
          </a:xfrm>
          <a:prstGeom prst="rect">
            <a:avLst/>
          </a:prstGeom>
        </p:spPr>
        <p:txBody>
          <a:bodyPr wrap="none">
            <a:spAutoFit/>
          </a:bodyPr>
          <a:lstStyle/>
          <a:p>
            <a:r>
              <a:rPr lang="en-US" sz="3000" b="1" dirty="0" smtClean="0">
                <a:solidFill>
                  <a:srgbClr val="FF0000"/>
                </a:solidFill>
                <a:latin typeface="Buxton Sketch" panose="03080500000500000004" pitchFamily="66" charset="0"/>
              </a:rPr>
              <a:t>“Survival </a:t>
            </a:r>
            <a:r>
              <a:rPr lang="en-US" sz="3000" b="1" dirty="0">
                <a:solidFill>
                  <a:srgbClr val="FF0000"/>
                </a:solidFill>
                <a:latin typeface="Buxton Sketch" panose="03080500000500000004" pitchFamily="66" charset="0"/>
              </a:rPr>
              <a:t>of the </a:t>
            </a:r>
            <a:r>
              <a:rPr lang="en-US" sz="3000" b="1" dirty="0" smtClean="0">
                <a:solidFill>
                  <a:srgbClr val="FF0000"/>
                </a:solidFill>
                <a:latin typeface="Buxton Sketch" panose="03080500000500000004" pitchFamily="66" charset="0"/>
              </a:rPr>
              <a:t>Fittest” </a:t>
            </a:r>
            <a:endParaRPr lang="en-US" sz="3000" b="1" dirty="0">
              <a:solidFill>
                <a:srgbClr val="FF0000"/>
              </a:solidFill>
              <a:latin typeface="Buxton Sketch" panose="03080500000500000004" pitchFamily="66" charset="0"/>
            </a:endParaRPr>
          </a:p>
        </p:txBody>
      </p:sp>
      <p:sp>
        <p:nvSpPr>
          <p:cNvPr id="10" name="Rectangle 9"/>
          <p:cNvSpPr/>
          <p:nvPr/>
        </p:nvSpPr>
        <p:spPr>
          <a:xfrm>
            <a:off x="5122065" y="6096000"/>
            <a:ext cx="4021935" cy="553998"/>
          </a:xfrm>
          <a:prstGeom prst="rect">
            <a:avLst/>
          </a:prstGeom>
        </p:spPr>
        <p:txBody>
          <a:bodyPr wrap="none">
            <a:spAutoFit/>
          </a:bodyPr>
          <a:lstStyle/>
          <a:p>
            <a:r>
              <a:rPr lang="en-US" sz="3000" b="1" dirty="0" smtClean="0">
                <a:solidFill>
                  <a:srgbClr val="FF0000"/>
                </a:solidFill>
                <a:latin typeface="Buxton Sketch" panose="03080500000500000004" pitchFamily="66" charset="0"/>
              </a:rPr>
              <a:t>“Survival </a:t>
            </a:r>
            <a:r>
              <a:rPr lang="en-US" sz="3000" b="1" dirty="0">
                <a:solidFill>
                  <a:srgbClr val="FF0000"/>
                </a:solidFill>
                <a:latin typeface="Buxton Sketch" panose="03080500000500000004" pitchFamily="66" charset="0"/>
              </a:rPr>
              <a:t>of the </a:t>
            </a:r>
            <a:r>
              <a:rPr lang="en-US" sz="3000" b="1" dirty="0" smtClean="0">
                <a:solidFill>
                  <a:srgbClr val="FF0000"/>
                </a:solidFill>
                <a:latin typeface="Buxton Sketch" panose="03080500000500000004" pitchFamily="66" charset="0"/>
              </a:rPr>
              <a:t>Survivors” </a:t>
            </a:r>
            <a:endParaRPr lang="en-US" sz="3000" b="1" dirty="0">
              <a:solidFill>
                <a:srgbClr val="FF0000"/>
              </a:solidFill>
              <a:latin typeface="Buxton Sketch" panose="03080500000500000004" pitchFamily="66" charset="0"/>
            </a:endParaRPr>
          </a:p>
        </p:txBody>
      </p:sp>
      <p:pic>
        <p:nvPicPr>
          <p:cNvPr id="1032" name="Picture 8" descr="Image result for red equals">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583" t="19869" r="11305" b="19145"/>
          <a:stretch/>
        </p:blipFill>
        <p:spPr bwMode="auto">
          <a:xfrm>
            <a:off x="4003367" y="6034535"/>
            <a:ext cx="832467" cy="61546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1129813"/>
            <a:ext cx="48768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Image result for tautolog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984738"/>
            <a:ext cx="32004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3"/>
                                        </p:tgtEl>
                                        <p:attrNameLst>
                                          <p:attrName>style.visibility</p:attrName>
                                        </p:attrNameLst>
                                      </p:cBhvr>
                                      <p:to>
                                        <p:strVal val="visible"/>
                                      </p:to>
                                    </p:set>
                                    <p:animEffect transition="in" filter="fade">
                                      <p:cBhvr>
                                        <p:cTn id="11" dur="500"/>
                                        <p:tgtEl>
                                          <p:spTgt spid="1033"/>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sp>
        <p:nvSpPr>
          <p:cNvPr id="3" name="Content Placeholder 2"/>
          <p:cNvSpPr>
            <a:spLocks noGrp="1"/>
          </p:cNvSpPr>
          <p:nvPr>
            <p:ph idx="1"/>
          </p:nvPr>
        </p:nvSpPr>
        <p:spPr>
          <a:xfrm>
            <a:off x="3722078" y="1756758"/>
            <a:ext cx="5410201" cy="418540"/>
          </a:xfrm>
        </p:spPr>
        <p:txBody>
          <a:bodyPr>
            <a:normAutofit/>
          </a:bodyPr>
          <a:lstStyle/>
          <a:p>
            <a:pPr marL="0" indent="0">
              <a:buNone/>
            </a:pPr>
            <a:r>
              <a:rPr lang="en-US" sz="1800" b="1" dirty="0" smtClean="0">
                <a:solidFill>
                  <a:schemeClr val="tx2">
                    <a:lumMod val="60000"/>
                    <a:lumOff val="40000"/>
                  </a:schemeClr>
                </a:solidFill>
              </a:rPr>
              <a:t>“How do you date fossils?” (Sunderland)</a:t>
            </a:r>
            <a:endParaRPr lang="en-US" sz="1800" b="1" dirty="0">
              <a:solidFill>
                <a:schemeClr val="tx2">
                  <a:lumMod val="60000"/>
                  <a:lumOff val="40000"/>
                </a:schemeClr>
              </a:solidFill>
            </a:endParaRPr>
          </a:p>
        </p:txBody>
      </p:sp>
      <p:pic>
        <p:nvPicPr>
          <p:cNvPr id="3074" name="Picture 2" descr="Image result for tautolog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50"/>
          <a:stretch/>
        </p:blipFill>
        <p:spPr bwMode="auto">
          <a:xfrm>
            <a:off x="0" y="1219201"/>
            <a:ext cx="3733800" cy="56387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710354" y="2133600"/>
            <a:ext cx="544537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rgbClr val="FF0000"/>
                </a:solidFill>
              </a:rPr>
              <a:t>“By the Cambrian rocks in which they were found.” (Fisher)</a:t>
            </a:r>
            <a:endParaRPr lang="en-US" sz="1800" b="1" dirty="0">
              <a:solidFill>
                <a:srgbClr val="FF0000"/>
              </a:solidFill>
            </a:endParaRPr>
          </a:p>
        </p:txBody>
      </p:sp>
      <p:sp>
        <p:nvSpPr>
          <p:cNvPr id="9" name="Content Placeholder 2"/>
          <p:cNvSpPr txBox="1">
            <a:spLocks/>
          </p:cNvSpPr>
          <p:nvPr/>
        </p:nvSpPr>
        <p:spPr>
          <a:xfrm>
            <a:off x="3727938" y="2782496"/>
            <a:ext cx="5416062" cy="388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tx2">
                    <a:lumMod val="60000"/>
                    <a:lumOff val="40000"/>
                  </a:schemeClr>
                </a:solidFill>
              </a:rPr>
              <a:t>“Is this not circular reasoning?” (Sunderland)</a:t>
            </a:r>
            <a:endParaRPr lang="en-US" sz="1800" b="1" dirty="0">
              <a:solidFill>
                <a:schemeClr val="tx2">
                  <a:lumMod val="60000"/>
                  <a:lumOff val="40000"/>
                </a:schemeClr>
              </a:solidFill>
            </a:endParaRPr>
          </a:p>
        </p:txBody>
      </p:sp>
      <p:sp>
        <p:nvSpPr>
          <p:cNvPr id="10" name="Content Placeholder 2"/>
          <p:cNvSpPr txBox="1">
            <a:spLocks/>
          </p:cNvSpPr>
          <p:nvPr/>
        </p:nvSpPr>
        <p:spPr>
          <a:xfrm>
            <a:off x="3722077" y="3170554"/>
            <a:ext cx="5416062" cy="704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solidFill>
                  <a:srgbClr val="FF0000"/>
                </a:solidFill>
              </a:rPr>
              <a:t>“Of course, how else are you going to do it?” (Fisher) </a:t>
            </a:r>
            <a:r>
              <a:rPr lang="en-US" sz="1800" i="1" dirty="0"/>
              <a:t>(Bible Science Newsletter, </a:t>
            </a:r>
            <a:r>
              <a:rPr lang="en-US" sz="1800" dirty="0"/>
              <a:t>Dec 1986, p. 6</a:t>
            </a:r>
            <a:r>
              <a:rPr lang="en-US" sz="1800" dirty="0" smtClean="0"/>
              <a:t>.)</a:t>
            </a:r>
            <a:endParaRPr lang="en-US" sz="1800" b="1" dirty="0"/>
          </a:p>
        </p:txBody>
      </p:sp>
      <p:sp>
        <p:nvSpPr>
          <p:cNvPr id="16" name="Content Placeholder 2"/>
          <p:cNvSpPr txBox="1">
            <a:spLocks/>
          </p:cNvSpPr>
          <p:nvPr/>
        </p:nvSpPr>
        <p:spPr>
          <a:xfrm>
            <a:off x="3745523" y="1200499"/>
            <a:ext cx="5410201" cy="5181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b="1" u="sng" dirty="0" smtClean="0">
                <a:latin typeface="Rockwell" panose="02060603020205020403" pitchFamily="18" charset="0"/>
              </a:rPr>
              <a:t>Dating The Fossil Record</a:t>
            </a:r>
            <a:endParaRPr lang="en-US" sz="3000" b="1" u="sng" dirty="0">
              <a:latin typeface="Rockwell" panose="02060603020205020403" pitchFamily="18" charset="0"/>
            </a:endParaRPr>
          </a:p>
        </p:txBody>
      </p:sp>
      <p:sp>
        <p:nvSpPr>
          <p:cNvPr id="4" name="Rectangle 3"/>
          <p:cNvSpPr/>
          <p:nvPr/>
        </p:nvSpPr>
        <p:spPr>
          <a:xfrm>
            <a:off x="3733800" y="3920930"/>
            <a:ext cx="5398477" cy="1754326"/>
          </a:xfrm>
          <a:prstGeom prst="rect">
            <a:avLst/>
          </a:prstGeom>
        </p:spPr>
        <p:txBody>
          <a:bodyPr wrap="square">
            <a:spAutoFit/>
          </a:bodyPr>
          <a:lstStyle/>
          <a:p>
            <a:r>
              <a:rPr lang="en-US" b="1" u="sng" dirty="0" smtClean="0"/>
              <a:t>J. E. O’Rourke</a:t>
            </a:r>
            <a:r>
              <a:rPr lang="en-US" dirty="0" smtClean="0"/>
              <a:t> – “The </a:t>
            </a:r>
            <a:r>
              <a:rPr lang="en-US" dirty="0"/>
              <a:t>rocks do date the fossils, but the fossils date the rocks more accurately. Stratigraphy cannot avoid this kind of reasoning…because circularity is inherent in the derivation of time scales</a:t>
            </a:r>
            <a:r>
              <a:rPr lang="en-US" dirty="0" smtClean="0"/>
              <a:t>.” (</a:t>
            </a:r>
            <a:r>
              <a:rPr lang="en-US" i="1" dirty="0" smtClean="0"/>
              <a:t>Pragmatism </a:t>
            </a:r>
            <a:r>
              <a:rPr lang="en-US" i="1" dirty="0"/>
              <a:t>vs. Materialism in Stratigraphy</a:t>
            </a:r>
            <a:r>
              <a:rPr lang="en-US" i="1" dirty="0" smtClean="0"/>
              <a:t>, </a:t>
            </a:r>
            <a:r>
              <a:rPr lang="en-US" i="1" dirty="0"/>
              <a:t>American Journal of science, January 1976</a:t>
            </a:r>
            <a:r>
              <a:rPr lang="en-US" i="1" dirty="0" smtClean="0"/>
              <a:t>.</a:t>
            </a:r>
            <a:r>
              <a:rPr lang="en-US" dirty="0" smtClean="0"/>
              <a:t>)</a:t>
            </a:r>
            <a:endParaRPr lang="en-US" i="1" dirty="0"/>
          </a:p>
        </p:txBody>
      </p:sp>
      <p:sp>
        <p:nvSpPr>
          <p:cNvPr id="5" name="Rectangle 4"/>
          <p:cNvSpPr/>
          <p:nvPr/>
        </p:nvSpPr>
        <p:spPr>
          <a:xfrm>
            <a:off x="3745523" y="5657671"/>
            <a:ext cx="5386754" cy="1200329"/>
          </a:xfrm>
          <a:prstGeom prst="rect">
            <a:avLst/>
          </a:prstGeom>
        </p:spPr>
        <p:txBody>
          <a:bodyPr wrap="square">
            <a:spAutoFit/>
          </a:bodyPr>
          <a:lstStyle/>
          <a:p>
            <a:r>
              <a:rPr lang="en-US" b="1" u="sng" dirty="0" smtClean="0"/>
              <a:t>David </a:t>
            </a:r>
            <a:r>
              <a:rPr lang="en-US" b="1" u="sng" dirty="0" err="1" smtClean="0"/>
              <a:t>Raup</a:t>
            </a:r>
            <a:r>
              <a:rPr lang="en-US" dirty="0" smtClean="0"/>
              <a:t> – “The </a:t>
            </a:r>
            <a:r>
              <a:rPr lang="en-US" dirty="0"/>
              <a:t>charge that the construction of the geologic scale involves circularity has a certain amount of validity</a:t>
            </a:r>
            <a:r>
              <a:rPr lang="en-US" dirty="0" smtClean="0"/>
              <a:t>.” (</a:t>
            </a:r>
            <a:r>
              <a:rPr lang="en-US" i="1" dirty="0" smtClean="0"/>
              <a:t>Geology </a:t>
            </a:r>
            <a:r>
              <a:rPr lang="en-US" i="1" dirty="0"/>
              <a:t>and </a:t>
            </a:r>
            <a:r>
              <a:rPr lang="en-US" i="1" dirty="0" smtClean="0"/>
              <a:t>Creationism, Field </a:t>
            </a:r>
            <a:r>
              <a:rPr lang="en-US" i="1" dirty="0"/>
              <a:t>Museum of Natural History Bulletin, March 1983, p. 21</a:t>
            </a:r>
            <a:r>
              <a:rPr lang="en-US" i="1" dirty="0" smtClean="0"/>
              <a:t>.</a:t>
            </a:r>
            <a:r>
              <a:rPr lang="en-US" dirty="0" smtClean="0"/>
              <a:t>)</a:t>
            </a:r>
            <a:endParaRPr lang="en-US" dirty="0"/>
          </a:p>
        </p:txBody>
      </p:sp>
    </p:spTree>
    <p:extLst>
      <p:ext uri="{BB962C8B-B14F-4D97-AF65-F5344CB8AC3E}">
        <p14:creationId xmlns:p14="http://schemas.microsoft.com/office/powerpoint/2010/main" val="12764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6"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799"/>
            <a:ext cx="4572000" cy="369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823" y="4953000"/>
            <a:ext cx="9067800" cy="1754326"/>
          </a:xfrm>
          <a:prstGeom prst="rect">
            <a:avLst/>
          </a:prstGeom>
        </p:spPr>
        <p:txBody>
          <a:bodyPr wrap="square">
            <a:spAutoFit/>
          </a:bodyPr>
          <a:lstStyle/>
          <a:p>
            <a:r>
              <a:rPr lang="en-US" dirty="0" smtClean="0"/>
              <a:t>“What </a:t>
            </a:r>
            <a:r>
              <a:rPr lang="en-US" dirty="0"/>
              <a:t>is most unsettling is that some evolutionary biologists have no qualms about proposing tautologies as explanations. One would immediately reject any lexicographer who tried to define a word by the same word, or a thinker who merely restated his proposition, or any other instance of gross redundancy; yet no one seems scandalized that men of science should be satisfied with a major principle which is no more than a tautology </a:t>
            </a:r>
            <a:r>
              <a:rPr lang="en-US" dirty="0" smtClean="0"/>
              <a:t>(“The </a:t>
            </a:r>
            <a:r>
              <a:rPr lang="en-US" dirty="0"/>
              <a:t>Epistemological Status of Natural </a:t>
            </a:r>
            <a:r>
              <a:rPr lang="en-US" dirty="0" smtClean="0"/>
              <a:t>Selection,” </a:t>
            </a:r>
            <a:r>
              <a:rPr lang="en-US" i="1" dirty="0" smtClean="0"/>
              <a:t>Laval </a:t>
            </a:r>
            <a:r>
              <a:rPr lang="en-US" i="1" dirty="0" err="1"/>
              <a:t>Theologique</a:t>
            </a:r>
            <a:r>
              <a:rPr lang="en-US" i="1" dirty="0"/>
              <a:t> et </a:t>
            </a:r>
            <a:r>
              <a:rPr lang="en-US" i="1" dirty="0" err="1"/>
              <a:t>Philosophique</a:t>
            </a:r>
            <a:r>
              <a:rPr lang="en-US" i="1" dirty="0"/>
              <a:t>, </a:t>
            </a:r>
            <a:r>
              <a:rPr lang="en-US" dirty="0"/>
              <a:t>v. XXXVIII, February 1982, p. 74</a:t>
            </a:r>
            <a:r>
              <a:rPr lang="en-US" dirty="0" smtClean="0"/>
              <a:t>.)</a:t>
            </a:r>
            <a:endParaRPr lang="en-US" dirty="0"/>
          </a:p>
        </p:txBody>
      </p:sp>
      <p:sp>
        <p:nvSpPr>
          <p:cNvPr id="5" name="Rectangle 4"/>
          <p:cNvSpPr/>
          <p:nvPr/>
        </p:nvSpPr>
        <p:spPr>
          <a:xfrm>
            <a:off x="4583723" y="1208229"/>
            <a:ext cx="4572000" cy="3416320"/>
          </a:xfrm>
          <a:prstGeom prst="rect">
            <a:avLst/>
          </a:prstGeom>
        </p:spPr>
        <p:txBody>
          <a:bodyPr>
            <a:spAutoFit/>
          </a:bodyPr>
          <a:lstStyle/>
          <a:p>
            <a:r>
              <a:rPr lang="en-US" b="1" u="sng" dirty="0"/>
              <a:t>Gregory Alan </a:t>
            </a:r>
            <a:r>
              <a:rPr lang="en-US" b="1" u="sng" dirty="0" err="1" smtClean="0"/>
              <a:t>Peseley</a:t>
            </a:r>
            <a:r>
              <a:rPr lang="en-US" b="1" u="sng" dirty="0" smtClean="0"/>
              <a:t> </a:t>
            </a:r>
            <a:r>
              <a:rPr lang="en-US" dirty="0" smtClean="0"/>
              <a:t> </a:t>
            </a:r>
            <a:r>
              <a:rPr lang="en-US" dirty="0"/>
              <a:t>– “One of the most frequent objections against the theory of natural selection is that it is a sophisticated tautology. Most evolutionary biologists seem unconcerned about the charge and make only a token effort to explain the tautology away. The remainder, such as Professors Waddington and Simpson, will simply concede the fact. For them, natural selection is a tautology which states a heretofore unrecognized relation: the fittest—defined as those who will leave the most offspring—will leave the most offspring</a:t>
            </a:r>
            <a:r>
              <a:rPr lang="en-US" dirty="0" smtClean="0"/>
              <a:t>.”</a:t>
            </a:r>
            <a:endParaRPr lang="en-US" dirty="0"/>
          </a:p>
        </p:txBody>
      </p:sp>
    </p:spTree>
    <p:extLst>
      <p:ext uri="{BB962C8B-B14F-4D97-AF65-F5344CB8AC3E}">
        <p14:creationId xmlns:p14="http://schemas.microsoft.com/office/powerpoint/2010/main" val="22664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pic>
        <p:nvPicPr>
          <p:cNvPr id="3074" name="Picture 2" descr="Image result for taut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7804"/>
            <a:ext cx="4267200" cy="37856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7200" y="1040517"/>
            <a:ext cx="4876800" cy="3970318"/>
          </a:xfrm>
          <a:prstGeom prst="rect">
            <a:avLst/>
          </a:prstGeom>
        </p:spPr>
        <p:txBody>
          <a:bodyPr wrap="square">
            <a:spAutoFit/>
          </a:bodyPr>
          <a:lstStyle/>
          <a:p>
            <a:r>
              <a:rPr lang="en-US" sz="2100" b="1" u="sng" dirty="0" smtClean="0"/>
              <a:t>Arthur Koestler</a:t>
            </a:r>
            <a:r>
              <a:rPr lang="en-US" sz="2100" dirty="0" smtClean="0"/>
              <a:t> – </a:t>
            </a:r>
            <a:r>
              <a:rPr lang="en-US" sz="2100" dirty="0"/>
              <a:t>“Once upon a time, it all looked so simple. Nature rewarded the fit with the carrot of survival and punished the unfit with the stick of extinction. The trouble only started when it came to defining fitness</a:t>
            </a:r>
            <a:r>
              <a:rPr lang="en-US" sz="2100" dirty="0" smtClean="0"/>
              <a:t>...Thus </a:t>
            </a:r>
            <a:r>
              <a:rPr lang="en-US" sz="2100" dirty="0"/>
              <a:t>natural selection looks after the survival and reproduction of the fittest, and the fittest are those which have the highest rate of </a:t>
            </a:r>
            <a:r>
              <a:rPr lang="en-US" sz="2100" dirty="0" smtClean="0"/>
              <a:t>reproduction...We </a:t>
            </a:r>
            <a:r>
              <a:rPr lang="en-US" sz="2100" dirty="0"/>
              <a:t>are caught in a circular argument which completely begs the question of what makes evolution </a:t>
            </a:r>
            <a:r>
              <a:rPr lang="en-US" sz="2100" dirty="0" smtClean="0"/>
              <a:t>evolve.”</a:t>
            </a:r>
            <a:endParaRPr lang="en-US" sz="2100" dirty="0"/>
          </a:p>
        </p:txBody>
      </p:sp>
      <p:sp>
        <p:nvSpPr>
          <p:cNvPr id="7" name="Rectangle 6"/>
          <p:cNvSpPr/>
          <p:nvPr/>
        </p:nvSpPr>
        <p:spPr>
          <a:xfrm>
            <a:off x="0" y="5149840"/>
            <a:ext cx="9144000" cy="1708160"/>
          </a:xfrm>
          <a:prstGeom prst="rect">
            <a:avLst/>
          </a:prstGeom>
        </p:spPr>
        <p:txBody>
          <a:bodyPr wrap="square">
            <a:spAutoFit/>
          </a:bodyPr>
          <a:lstStyle/>
          <a:p>
            <a:r>
              <a:rPr lang="en-US" sz="2100" dirty="0" smtClean="0"/>
              <a:t>“</a:t>
            </a:r>
            <a:r>
              <a:rPr lang="en-US" sz="2100" dirty="0"/>
              <a:t>In the meantime, the educated public continues to believe that Darwin has provided all the relevant answers by the magic formula of random mutations plus natural selection—quite unaware of the fact that random mutations turned out to be irrelevant and natural selection a tautology</a:t>
            </a:r>
            <a:r>
              <a:rPr lang="en-US" sz="2100" dirty="0" smtClean="0"/>
              <a:t>”. </a:t>
            </a:r>
            <a:r>
              <a:rPr lang="en-US" sz="2100" dirty="0"/>
              <a:t>(Janus: A Summing Up, 1978, p. </a:t>
            </a:r>
            <a:r>
              <a:rPr lang="en-US" sz="2100" dirty="0" smtClean="0"/>
              <a:t>170)</a:t>
            </a:r>
            <a:endParaRPr lang="en-US" sz="2100" dirty="0"/>
          </a:p>
        </p:txBody>
      </p:sp>
    </p:spTree>
    <p:extLst>
      <p:ext uri="{BB962C8B-B14F-4D97-AF65-F5344CB8AC3E}">
        <p14:creationId xmlns:p14="http://schemas.microsoft.com/office/powerpoint/2010/main" val="42535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Tautology</a:t>
            </a:r>
            <a:endParaRPr lang="en-US" sz="6500" b="1" dirty="0">
              <a:latin typeface="Rockwell" panose="02060603020205020403" pitchFamily="18" charset="0"/>
            </a:endParaRPr>
          </a:p>
        </p:txBody>
      </p:sp>
      <p:pic>
        <p:nvPicPr>
          <p:cNvPr id="4098" name="Picture 2" descr="Image result for tautology"/>
          <p:cNvPicPr>
            <a:picLocks noChangeAspect="1" noChangeArrowheads="1"/>
          </p:cNvPicPr>
          <p:nvPr/>
        </p:nvPicPr>
        <p:blipFill rotWithShape="1">
          <a:blip r:embed="rId3">
            <a:extLst>
              <a:ext uri="{28A0092B-C50C-407E-A947-70E740481C1C}">
                <a14:useLocalDpi xmlns:a14="http://schemas.microsoft.com/office/drawing/2010/main" val="0"/>
              </a:ext>
            </a:extLst>
          </a:blip>
          <a:srcRect t="11868"/>
          <a:stretch/>
        </p:blipFill>
        <p:spPr bwMode="auto">
          <a:xfrm>
            <a:off x="0" y="1143000"/>
            <a:ext cx="9144000" cy="2590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62" y="4917989"/>
            <a:ext cx="9144000" cy="1846659"/>
          </a:xfrm>
          <a:prstGeom prst="rect">
            <a:avLst/>
          </a:prstGeom>
        </p:spPr>
        <p:txBody>
          <a:bodyPr wrap="square">
            <a:spAutoFit/>
          </a:bodyPr>
          <a:lstStyle/>
          <a:p>
            <a:r>
              <a:rPr lang="en-US" sz="1900" b="1" u="sng" dirty="0" smtClean="0"/>
              <a:t>R.H</a:t>
            </a:r>
            <a:r>
              <a:rPr lang="en-US" sz="1900" b="1" u="sng" dirty="0"/>
              <a:t>. </a:t>
            </a:r>
            <a:r>
              <a:rPr lang="en-US" sz="1900" b="1" u="sng" dirty="0" smtClean="0"/>
              <a:t>Peters</a:t>
            </a:r>
            <a:r>
              <a:rPr lang="en-US" sz="1900" dirty="0" smtClean="0"/>
              <a:t> – </a:t>
            </a:r>
            <a:r>
              <a:rPr lang="en-US" sz="1900" dirty="0"/>
              <a:t>“I argue that the ‘theory of evolution’ does not make predictions, so far as ecology is concerned, but is instead a logical formula which can be used only to classify empiricisms [theories] and to show the relationships which such a classification implies. These theories are actually tautologies and, as such, cannot make empirically testable predictions. They are not scientific theories at all</a:t>
            </a:r>
            <a:r>
              <a:rPr lang="en-US" sz="1900" dirty="0" smtClean="0"/>
              <a:t>.” (Tautology </a:t>
            </a:r>
            <a:r>
              <a:rPr lang="en-US" sz="1900" dirty="0"/>
              <a:t>in Evolution and Ecology</a:t>
            </a:r>
            <a:r>
              <a:rPr lang="en-US" sz="1900" dirty="0" smtClean="0"/>
              <a:t>, </a:t>
            </a:r>
            <a:r>
              <a:rPr lang="en-US" sz="1900" dirty="0"/>
              <a:t>American Naturalist </a:t>
            </a:r>
            <a:r>
              <a:rPr lang="en-US" sz="1900" dirty="0" smtClean="0"/>
              <a:t>, 1976, </a:t>
            </a:r>
            <a:r>
              <a:rPr lang="en-US" sz="1900" dirty="0"/>
              <a:t>Vol. 110, No. 1, p. </a:t>
            </a:r>
            <a:r>
              <a:rPr lang="en-US" sz="1900" dirty="0" smtClean="0"/>
              <a:t>1)</a:t>
            </a:r>
            <a:endParaRPr lang="en-US" sz="1900" dirty="0"/>
          </a:p>
        </p:txBody>
      </p:sp>
      <p:sp>
        <p:nvSpPr>
          <p:cNvPr id="4" name="Rectangle 3"/>
          <p:cNvSpPr/>
          <p:nvPr/>
        </p:nvSpPr>
        <p:spPr>
          <a:xfrm>
            <a:off x="-14416" y="3810000"/>
            <a:ext cx="9164278" cy="969496"/>
          </a:xfrm>
          <a:prstGeom prst="rect">
            <a:avLst/>
          </a:prstGeom>
        </p:spPr>
        <p:txBody>
          <a:bodyPr wrap="square">
            <a:spAutoFit/>
          </a:bodyPr>
          <a:lstStyle/>
          <a:p>
            <a:r>
              <a:rPr lang="en-US" sz="1900" b="1" u="sng" dirty="0"/>
              <a:t>Douglas </a:t>
            </a:r>
            <a:r>
              <a:rPr lang="en-US" sz="1900" b="1" u="sng" dirty="0" err="1"/>
              <a:t>Futuyma</a:t>
            </a:r>
            <a:r>
              <a:rPr lang="en-US" sz="1900" dirty="0"/>
              <a:t> – “Is the hypothesis of natural selection falsifiable or is it a </a:t>
            </a:r>
            <a:r>
              <a:rPr lang="en-US" sz="1900" dirty="0" smtClean="0"/>
              <a:t>tautology? The </a:t>
            </a:r>
            <a:r>
              <a:rPr lang="en-US" sz="1900" dirty="0"/>
              <a:t>claim that natural selection is a tautology is periodically made in the scientific literature itself.” (Dr. Douglas J. </a:t>
            </a:r>
            <a:r>
              <a:rPr lang="en-US" sz="1900" dirty="0" err="1"/>
              <a:t>Futuyma</a:t>
            </a:r>
            <a:r>
              <a:rPr lang="en-US" sz="1900" dirty="0"/>
              <a:t>, Science on Trial, New York: Pantheon Books, 1983, p. 171)</a:t>
            </a:r>
          </a:p>
        </p:txBody>
      </p:sp>
    </p:spTree>
    <p:extLst>
      <p:ext uri="{BB962C8B-B14F-4D97-AF65-F5344CB8AC3E}">
        <p14:creationId xmlns:p14="http://schemas.microsoft.com/office/powerpoint/2010/main" val="1775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Darwin Saw Weakness</a:t>
            </a:r>
            <a:endParaRPr lang="en-US" sz="6500" b="1" dirty="0">
              <a:latin typeface="Rockwell" panose="02060603020205020403" pitchFamily="18" charset="0"/>
            </a:endParaRPr>
          </a:p>
        </p:txBody>
      </p:sp>
      <p:sp>
        <p:nvSpPr>
          <p:cNvPr id="3" name="Content Placeholder 2"/>
          <p:cNvSpPr>
            <a:spLocks noGrp="1"/>
          </p:cNvSpPr>
          <p:nvPr>
            <p:ph idx="1"/>
          </p:nvPr>
        </p:nvSpPr>
        <p:spPr>
          <a:xfrm>
            <a:off x="0" y="990600"/>
            <a:ext cx="5715000" cy="5867400"/>
          </a:xfrm>
        </p:spPr>
        <p:txBody>
          <a:bodyPr>
            <a:normAutofit/>
          </a:bodyPr>
          <a:lstStyle/>
          <a:p>
            <a:pPr marL="514350" indent="-514350">
              <a:buFont typeface="+mj-lt"/>
              <a:buAutoNum type="arabicPeriod"/>
            </a:pPr>
            <a:r>
              <a:rPr lang="en-US" sz="3600" u="sng" dirty="0" smtClean="0"/>
              <a:t>No fossil record transitions</a:t>
            </a:r>
          </a:p>
          <a:p>
            <a:pPr marL="400050" lvl="1" indent="0">
              <a:buNone/>
            </a:pPr>
            <a:r>
              <a:rPr lang="en-US" dirty="0" smtClean="0"/>
              <a:t>“Why is not every geological formation charged with such links? Why does not every collection of fossil remains afford plain evidence of the gradation and mutation of the forms of life? We meet with no such evidence, and this is the most obvious and forcible of the many objections which may be urged against my theory.” (</a:t>
            </a:r>
            <a:r>
              <a:rPr lang="en-US" i="1" dirty="0" smtClean="0"/>
              <a:t>Origin of Species,</a:t>
            </a:r>
            <a:r>
              <a:rPr lang="en-US" dirty="0" smtClean="0"/>
              <a:t> ed.1, p. 463.)</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3429000" cy="564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4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sp>
        <p:nvSpPr>
          <p:cNvPr id="6" name="Rectangle 5"/>
          <p:cNvSpPr/>
          <p:nvPr/>
        </p:nvSpPr>
        <p:spPr>
          <a:xfrm>
            <a:off x="1" y="4365010"/>
            <a:ext cx="9143999" cy="2492990"/>
          </a:xfrm>
          <a:prstGeom prst="rect">
            <a:avLst/>
          </a:prstGeom>
        </p:spPr>
        <p:txBody>
          <a:bodyPr wrap="square">
            <a:spAutoFit/>
          </a:bodyPr>
          <a:lstStyle/>
          <a:p>
            <a:r>
              <a:rPr lang="en-US" sz="2600" b="1" u="sng" dirty="0" smtClean="0"/>
              <a:t>Earl Hanson</a:t>
            </a:r>
            <a:r>
              <a:rPr lang="en-US" sz="2600" dirty="0" smtClean="0"/>
              <a:t> – “Why </a:t>
            </a:r>
            <a:r>
              <a:rPr lang="en-US" sz="2600" dirty="0"/>
              <a:t>do Creationists seem to be the consistent winners in public debates with </a:t>
            </a:r>
            <a:r>
              <a:rPr lang="en-US" sz="2600" dirty="0" smtClean="0"/>
              <a:t>evolutionists…we </a:t>
            </a:r>
            <a:r>
              <a:rPr lang="en-US" sz="2600" dirty="0"/>
              <a:t>biologists are our own worst enemies in the creationist-evolutionist controversies. We must no longer duck this and other issues related to biology and human affairs.” (“Evolution/Creation Debate,” </a:t>
            </a:r>
            <a:r>
              <a:rPr lang="en-US" sz="2600" i="1" dirty="0"/>
              <a:t>Bioscience, </a:t>
            </a:r>
            <a:r>
              <a:rPr lang="en-US" sz="2600" dirty="0"/>
              <a:t>Vol. 30, January 1980, pp. 4-5)</a:t>
            </a:r>
          </a:p>
        </p:txBody>
      </p:sp>
      <p:pic>
        <p:nvPicPr>
          <p:cNvPr id="5124" name="Picture 4" descr="Image result for debat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05"/>
          <a:stretch/>
        </p:blipFill>
        <p:spPr bwMode="auto">
          <a:xfrm>
            <a:off x="0" y="1066800"/>
            <a:ext cx="9144000" cy="31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sp>
        <p:nvSpPr>
          <p:cNvPr id="2" name="Rectangle 1"/>
          <p:cNvSpPr/>
          <p:nvPr/>
        </p:nvSpPr>
        <p:spPr>
          <a:xfrm>
            <a:off x="0" y="4572000"/>
            <a:ext cx="9144000" cy="738664"/>
          </a:xfrm>
          <a:prstGeom prst="rect">
            <a:avLst/>
          </a:prstGeom>
        </p:spPr>
        <p:txBody>
          <a:bodyPr wrap="square">
            <a:spAutoFit/>
          </a:bodyPr>
          <a:lstStyle/>
          <a:p>
            <a:r>
              <a:rPr lang="en-US" sz="2100" b="1" u="sng" dirty="0" smtClean="0"/>
              <a:t>Eugenie Scott</a:t>
            </a:r>
            <a:r>
              <a:rPr lang="en-US" sz="2100" dirty="0" smtClean="0"/>
              <a:t> – “Avoid debates. If your local campus Christian fellowship asks you to ‘defend evolution,’ please decline. Public debates rarely change many minds…”</a:t>
            </a:r>
            <a:endParaRPr lang="en-US" sz="2100" dirty="0"/>
          </a:p>
        </p:txBody>
      </p:sp>
      <p:sp>
        <p:nvSpPr>
          <p:cNvPr id="3" name="Rectangle 2"/>
          <p:cNvSpPr/>
          <p:nvPr/>
        </p:nvSpPr>
        <p:spPr>
          <a:xfrm>
            <a:off x="0" y="5469938"/>
            <a:ext cx="9144000" cy="1384995"/>
          </a:xfrm>
          <a:prstGeom prst="rect">
            <a:avLst/>
          </a:prstGeom>
        </p:spPr>
        <p:txBody>
          <a:bodyPr wrap="square">
            <a:spAutoFit/>
          </a:bodyPr>
          <a:lstStyle/>
          <a:p>
            <a:r>
              <a:rPr lang="en-US" sz="2100" dirty="0"/>
              <a:t>“Have you ever watched the Harlem Globetrotters play the Washington Federals? The Federals get off some good shots, but who remembers them? The purpose of the game is to see the Globetrotters beat the other </a:t>
            </a:r>
            <a:r>
              <a:rPr lang="en-US" sz="2100" dirty="0" smtClean="0"/>
              <a:t>team…and </a:t>
            </a:r>
            <a:r>
              <a:rPr lang="en-US" sz="2100" dirty="0"/>
              <a:t>you probably will get beaten</a:t>
            </a:r>
            <a:r>
              <a:rPr lang="en-US" sz="2100" dirty="0" smtClean="0"/>
              <a:t>.” (Monkey Business, </a:t>
            </a:r>
            <a:r>
              <a:rPr lang="en-US" sz="2100" i="1" dirty="0"/>
              <a:t>The Sciences</a:t>
            </a:r>
            <a:r>
              <a:rPr lang="en-US" sz="2100" dirty="0"/>
              <a:t>, </a:t>
            </a:r>
            <a:r>
              <a:rPr lang="en-US" sz="2100" dirty="0" smtClean="0"/>
              <a:t>Jan/Feb </a:t>
            </a:r>
            <a:r>
              <a:rPr lang="en-US" sz="2100" dirty="0"/>
              <a:t>1996, </a:t>
            </a:r>
            <a:r>
              <a:rPr lang="en-US" sz="2100" dirty="0" smtClean="0"/>
              <a:t>p </a:t>
            </a:r>
            <a:r>
              <a:rPr lang="en-US" sz="2100" dirty="0"/>
              <a:t>20-25)</a:t>
            </a:r>
          </a:p>
        </p:txBody>
      </p:sp>
      <p:pic>
        <p:nvPicPr>
          <p:cNvPr id="8" name="Picture 4" descr="Image result for debat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395" t="18105"/>
          <a:stretch/>
        </p:blipFill>
        <p:spPr bwMode="auto">
          <a:xfrm>
            <a:off x="5065294" y="1066800"/>
            <a:ext cx="4078705" cy="312018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205"/>
          <a:stretch/>
        </p:blipFill>
        <p:spPr bwMode="auto">
          <a:xfrm flipH="1">
            <a:off x="152400" y="1050757"/>
            <a:ext cx="2897338" cy="336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7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pic>
        <p:nvPicPr>
          <p:cNvPr id="7170" name="Picture 2" descr="Image result for debate"/>
          <p:cNvPicPr>
            <a:picLocks noChangeAspect="1" noChangeArrowheads="1"/>
          </p:cNvPicPr>
          <p:nvPr/>
        </p:nvPicPr>
        <p:blipFill rotWithShape="1">
          <a:blip r:embed="rId3">
            <a:extLst>
              <a:ext uri="{28A0092B-C50C-407E-A947-70E740481C1C}">
                <a14:useLocalDpi xmlns:a14="http://schemas.microsoft.com/office/drawing/2010/main" val="0"/>
              </a:ext>
            </a:extLst>
          </a:blip>
          <a:srcRect l="16166" t="10211" r="12866" b="24323"/>
          <a:stretch/>
        </p:blipFill>
        <p:spPr bwMode="auto">
          <a:xfrm>
            <a:off x="0" y="1143000"/>
            <a:ext cx="3810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debate the issues"/>
          <p:cNvPicPr>
            <a:picLocks noChangeAspect="1" noChangeArrowheads="1"/>
          </p:cNvPicPr>
          <p:nvPr/>
        </p:nvPicPr>
        <p:blipFill rotWithShape="1">
          <a:blip r:embed="rId4">
            <a:extLst>
              <a:ext uri="{28A0092B-C50C-407E-A947-70E740481C1C}">
                <a14:useLocalDpi xmlns:a14="http://schemas.microsoft.com/office/drawing/2010/main" val="0"/>
              </a:ext>
            </a:extLst>
          </a:blip>
          <a:srcRect l="5094" t="7836" r="5874" b="10760"/>
          <a:stretch/>
        </p:blipFill>
        <p:spPr bwMode="auto">
          <a:xfrm>
            <a:off x="-4011" y="4114800"/>
            <a:ext cx="3814011" cy="2739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8600" y="1371600"/>
            <a:ext cx="5105400" cy="1708160"/>
          </a:xfrm>
          <a:prstGeom prst="rect">
            <a:avLst/>
          </a:prstGeom>
        </p:spPr>
        <p:txBody>
          <a:bodyPr wrap="square">
            <a:spAutoFit/>
          </a:bodyPr>
          <a:lstStyle/>
          <a:p>
            <a:pPr>
              <a:defRPr/>
            </a:pPr>
            <a:r>
              <a:rPr lang="en-US" sz="2100" b="1" u="sng" dirty="0"/>
              <a:t>Henry Morris</a:t>
            </a:r>
            <a:r>
              <a:rPr lang="en-US" sz="2100" dirty="0"/>
              <a:t> – “By now, practically every leading evolutionary scientist in this country has declined one or more invitations to a scientific debate on cre­ation/evolution.” (Reason or Rhetoric, by Henry Morris, PhD)</a:t>
            </a:r>
          </a:p>
        </p:txBody>
      </p:sp>
      <p:sp>
        <p:nvSpPr>
          <p:cNvPr id="6" name="Rectangle 5"/>
          <p:cNvSpPr/>
          <p:nvPr/>
        </p:nvSpPr>
        <p:spPr>
          <a:xfrm>
            <a:off x="4038600" y="3581400"/>
            <a:ext cx="5105400" cy="3000821"/>
          </a:xfrm>
          <a:prstGeom prst="rect">
            <a:avLst/>
          </a:prstGeom>
        </p:spPr>
        <p:txBody>
          <a:bodyPr wrap="square">
            <a:spAutoFit/>
          </a:bodyPr>
          <a:lstStyle/>
          <a:p>
            <a:r>
              <a:rPr lang="en-US" sz="2100" b="1" u="sng" dirty="0" smtClean="0"/>
              <a:t>Discovery Institute</a:t>
            </a:r>
            <a:r>
              <a:rPr lang="en-US" sz="2100" dirty="0" smtClean="0"/>
              <a:t> – “Defenders </a:t>
            </a:r>
            <a:r>
              <a:rPr lang="en-US" sz="2100" dirty="0"/>
              <a:t>of Darwin's theory of evolution typically proclaim that evidence for their theory is simply overwhelming. If they really believe that, you would think they would jump at a chance to publicly explain some of that overwhelming evidence to the public. Apparently not.” (http://www.evolutionnews.org/2005/02/are_kansas_evolutionists_afraid_of_a_fai.html)</a:t>
            </a:r>
          </a:p>
        </p:txBody>
      </p:sp>
    </p:spTree>
    <p:extLst>
      <p:ext uri="{BB962C8B-B14F-4D97-AF65-F5344CB8AC3E}">
        <p14:creationId xmlns:p14="http://schemas.microsoft.com/office/powerpoint/2010/main" val="16398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sp>
        <p:nvSpPr>
          <p:cNvPr id="5" name="Rectangle 4"/>
          <p:cNvSpPr/>
          <p:nvPr/>
        </p:nvSpPr>
        <p:spPr>
          <a:xfrm>
            <a:off x="0" y="1219200"/>
            <a:ext cx="9144000" cy="2308324"/>
          </a:xfrm>
          <a:prstGeom prst="rect">
            <a:avLst/>
          </a:prstGeom>
        </p:spPr>
        <p:txBody>
          <a:bodyPr wrap="square">
            <a:spAutoFit/>
          </a:bodyPr>
          <a:lstStyle/>
          <a:p>
            <a:r>
              <a:rPr lang="en-US" sz="2400" b="1" dirty="0" smtClean="0"/>
              <a:t>John 3:19-21</a:t>
            </a:r>
            <a:r>
              <a:rPr lang="en-US" sz="2400" dirty="0" smtClean="0"/>
              <a:t> – “</a:t>
            </a:r>
            <a:r>
              <a:rPr lang="en-US" sz="2400" baseline="30000" dirty="0" smtClean="0"/>
              <a:t>19</a:t>
            </a:r>
            <a:r>
              <a:rPr lang="en-US" sz="2400" dirty="0" smtClean="0"/>
              <a:t>This is the judgment, that the Light has come into the world, and men loved the darkness rather than the Light, </a:t>
            </a:r>
            <a:r>
              <a:rPr lang="en-US" sz="2400" u="sng" dirty="0" smtClean="0"/>
              <a:t>for their deeds were evil</a:t>
            </a:r>
            <a:r>
              <a:rPr lang="en-US" sz="2400" dirty="0" smtClean="0"/>
              <a:t>. </a:t>
            </a:r>
            <a:r>
              <a:rPr lang="en-US" sz="2400" baseline="30000" dirty="0" smtClean="0"/>
              <a:t>20</a:t>
            </a:r>
            <a:r>
              <a:rPr lang="en-US" sz="2400" dirty="0" smtClean="0"/>
              <a:t>For everyone who does evil hates the Light, and does not come to the Light </a:t>
            </a:r>
            <a:r>
              <a:rPr lang="en-US" sz="2400" u="sng" dirty="0" smtClean="0"/>
              <a:t>for fear that his deeds will be exposed</a:t>
            </a:r>
            <a:r>
              <a:rPr lang="en-US" sz="2400" dirty="0" smtClean="0"/>
              <a:t>. </a:t>
            </a:r>
            <a:r>
              <a:rPr lang="en-US" sz="2400" baseline="30000" dirty="0" smtClean="0"/>
              <a:t>21</a:t>
            </a:r>
            <a:r>
              <a:rPr lang="en-US" sz="2400" dirty="0" smtClean="0"/>
              <a:t>But he who practices the truth comes to the Light, so that his deeds may be manifested as having been wrought in God.”</a:t>
            </a:r>
            <a:endParaRPr lang="en-US" sz="2400" dirty="0"/>
          </a:p>
        </p:txBody>
      </p:sp>
      <p:sp>
        <p:nvSpPr>
          <p:cNvPr id="6" name="Rectangle 5"/>
          <p:cNvSpPr/>
          <p:nvPr/>
        </p:nvSpPr>
        <p:spPr>
          <a:xfrm>
            <a:off x="-16042" y="3819435"/>
            <a:ext cx="9144000" cy="1200329"/>
          </a:xfrm>
          <a:prstGeom prst="rect">
            <a:avLst/>
          </a:prstGeom>
        </p:spPr>
        <p:txBody>
          <a:bodyPr wrap="square">
            <a:spAutoFit/>
          </a:bodyPr>
          <a:lstStyle/>
          <a:p>
            <a:r>
              <a:rPr lang="en-US" sz="2400" b="1" dirty="0"/>
              <a:t>Prov </a:t>
            </a:r>
            <a:r>
              <a:rPr lang="en-US" sz="2400" b="1" dirty="0" smtClean="0"/>
              <a:t>25:9-10</a:t>
            </a:r>
            <a:r>
              <a:rPr lang="en-US" sz="2400" dirty="0" smtClean="0"/>
              <a:t> </a:t>
            </a:r>
            <a:r>
              <a:rPr lang="en-US" sz="2400" dirty="0"/>
              <a:t>– </a:t>
            </a:r>
            <a:r>
              <a:rPr lang="en-US" sz="2400" dirty="0" smtClean="0"/>
              <a:t>“</a:t>
            </a:r>
            <a:r>
              <a:rPr lang="en-US" sz="2400" u="sng" baseline="30000" dirty="0"/>
              <a:t>9</a:t>
            </a:r>
            <a:r>
              <a:rPr lang="en-US" sz="2400" u="sng" dirty="0" smtClean="0"/>
              <a:t>Argue </a:t>
            </a:r>
            <a:r>
              <a:rPr lang="en-US" sz="2400" u="sng" dirty="0"/>
              <a:t>your case with your </a:t>
            </a:r>
            <a:r>
              <a:rPr lang="en-US" sz="2400" u="sng" dirty="0" smtClean="0"/>
              <a:t>neighbor</a:t>
            </a:r>
            <a:r>
              <a:rPr lang="en-US" sz="2400" dirty="0" smtClean="0"/>
              <a:t>, and </a:t>
            </a:r>
            <a:r>
              <a:rPr lang="en-US" sz="2400" dirty="0"/>
              <a:t>do not reveal the secret of </a:t>
            </a:r>
            <a:r>
              <a:rPr lang="en-US" sz="2400" dirty="0" smtClean="0"/>
              <a:t>another, </a:t>
            </a:r>
            <a:r>
              <a:rPr lang="en-US" sz="2400" baseline="30000" dirty="0" smtClean="0"/>
              <a:t>10</a:t>
            </a:r>
            <a:r>
              <a:rPr lang="en-US" sz="2400" dirty="0" smtClean="0"/>
              <a:t>Or </a:t>
            </a:r>
            <a:r>
              <a:rPr lang="en-US" sz="2400" dirty="0"/>
              <a:t>he who hears </a:t>
            </a:r>
            <a:r>
              <a:rPr lang="en-US" sz="2400" i="1" dirty="0"/>
              <a:t>it</a:t>
            </a:r>
            <a:r>
              <a:rPr lang="en-US" sz="2400" dirty="0"/>
              <a:t> will reproach </a:t>
            </a:r>
            <a:r>
              <a:rPr lang="en-US" sz="2400" dirty="0" smtClean="0"/>
              <a:t>you, and </a:t>
            </a:r>
            <a:r>
              <a:rPr lang="en-US" sz="2400" dirty="0"/>
              <a:t>the evil report about you will </a:t>
            </a:r>
            <a:r>
              <a:rPr lang="en-US" sz="2400" dirty="0" smtClean="0"/>
              <a:t>not pass </a:t>
            </a:r>
            <a:r>
              <a:rPr lang="en-US" sz="2400" dirty="0"/>
              <a:t>away.”</a:t>
            </a:r>
          </a:p>
        </p:txBody>
      </p:sp>
      <p:sp>
        <p:nvSpPr>
          <p:cNvPr id="7" name="Rectangle 6"/>
          <p:cNvSpPr/>
          <p:nvPr/>
        </p:nvSpPr>
        <p:spPr>
          <a:xfrm>
            <a:off x="-28074" y="5288340"/>
            <a:ext cx="9172074" cy="1569660"/>
          </a:xfrm>
          <a:prstGeom prst="rect">
            <a:avLst/>
          </a:prstGeom>
        </p:spPr>
        <p:txBody>
          <a:bodyPr wrap="square">
            <a:spAutoFit/>
          </a:bodyPr>
          <a:lstStyle/>
          <a:p>
            <a:r>
              <a:rPr lang="en-US" sz="2400" b="1" dirty="0"/>
              <a:t>2 Cor 4:2</a:t>
            </a:r>
            <a:r>
              <a:rPr lang="en-US" sz="2400" dirty="0"/>
              <a:t> – “But </a:t>
            </a:r>
            <a:r>
              <a:rPr lang="en-US" sz="2400" u="sng" dirty="0"/>
              <a:t>we have renounced the things hidden</a:t>
            </a:r>
            <a:r>
              <a:rPr lang="en-US" sz="2400" dirty="0"/>
              <a:t> because of shame, not walking in craftiness or adulterating the word of God, but by the manifestation of truth commending ourselves to every man’s conscience in the sight of God.”</a:t>
            </a:r>
          </a:p>
        </p:txBody>
      </p:sp>
    </p:spTree>
    <p:extLst>
      <p:ext uri="{BB962C8B-B14F-4D97-AF65-F5344CB8AC3E}">
        <p14:creationId xmlns:p14="http://schemas.microsoft.com/office/powerpoint/2010/main" val="387833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pic>
        <p:nvPicPr>
          <p:cNvPr id="8194" name="Picture 2" descr="Image result for excuses excuses"/>
          <p:cNvPicPr>
            <a:picLocks noChangeAspect="1" noChangeArrowheads="1"/>
          </p:cNvPicPr>
          <p:nvPr/>
        </p:nvPicPr>
        <p:blipFill rotWithShape="1">
          <a:blip r:embed="rId3">
            <a:extLst>
              <a:ext uri="{28A0092B-C50C-407E-A947-70E740481C1C}">
                <a14:useLocalDpi xmlns:a14="http://schemas.microsoft.com/office/drawing/2010/main" val="0"/>
              </a:ext>
            </a:extLst>
          </a:blip>
          <a:srcRect t="19850"/>
          <a:stretch/>
        </p:blipFill>
        <p:spPr bwMode="auto">
          <a:xfrm>
            <a:off x="0" y="1219200"/>
            <a:ext cx="4419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9600" y="1092585"/>
            <a:ext cx="4724400" cy="5755422"/>
          </a:xfrm>
          <a:prstGeom prst="rect">
            <a:avLst/>
          </a:prstGeom>
        </p:spPr>
        <p:txBody>
          <a:bodyPr wrap="square">
            <a:spAutoFit/>
          </a:bodyPr>
          <a:lstStyle/>
          <a:p>
            <a:r>
              <a:rPr lang="en-US" sz="2400" b="1" u="sng" dirty="0"/>
              <a:t>Nick </a:t>
            </a:r>
            <a:r>
              <a:rPr lang="en-US" sz="2400" b="1" u="sng" dirty="0" err="1" smtClean="0"/>
              <a:t>Gotelli</a:t>
            </a:r>
            <a:r>
              <a:rPr lang="en-US" sz="2400" dirty="0" smtClean="0"/>
              <a:t> – </a:t>
            </a:r>
            <a:r>
              <a:rPr lang="en-US" sz="2300" dirty="0" smtClean="0"/>
              <a:t>“Academic </a:t>
            </a:r>
            <a:r>
              <a:rPr lang="en-US" sz="2300" dirty="0"/>
              <a:t>debate on controversial topics is fine, but those topics need to have a basis in reality. I would not invite a creationist to a debate on campus for the same reason that I would not invite an alchemist, a flat-</a:t>
            </a:r>
            <a:r>
              <a:rPr lang="en-US" sz="2300" dirty="0" err="1"/>
              <a:t>earther</a:t>
            </a:r>
            <a:r>
              <a:rPr lang="en-US" sz="2300" dirty="0"/>
              <a:t>, an astrologer, a psychic, or a Holocaust revisionist. These ideas have no scientific support, and that is why they have all been discarded by credible scholars. Creationism is in the same category.” (http://scienceblogs.com/pharyngula/2009/02/18/how-to-respond-to-requests-to/)</a:t>
            </a:r>
          </a:p>
        </p:txBody>
      </p:sp>
    </p:spTree>
    <p:extLst>
      <p:ext uri="{BB962C8B-B14F-4D97-AF65-F5344CB8AC3E}">
        <p14:creationId xmlns:p14="http://schemas.microsoft.com/office/powerpoint/2010/main" val="28557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Refusal To Debate</a:t>
            </a:r>
            <a:endParaRPr lang="en-US" sz="6500" b="1" dirty="0">
              <a:latin typeface="Rockwell" panose="02060603020205020403" pitchFamily="18" charset="0"/>
            </a:endParaRPr>
          </a:p>
        </p:txBody>
      </p:sp>
      <p:pic>
        <p:nvPicPr>
          <p:cNvPr id="10242" name="Picture 2" descr="Image result for excuses excuses"/>
          <p:cNvPicPr>
            <a:picLocks noChangeAspect="1" noChangeArrowheads="1"/>
          </p:cNvPicPr>
          <p:nvPr/>
        </p:nvPicPr>
        <p:blipFill rotWithShape="1">
          <a:blip r:embed="rId3">
            <a:extLst>
              <a:ext uri="{28A0092B-C50C-407E-A947-70E740481C1C}">
                <a14:useLocalDpi xmlns:a14="http://schemas.microsoft.com/office/drawing/2010/main" val="0"/>
              </a:ext>
            </a:extLst>
          </a:blip>
          <a:srcRect t="3550" b="5047"/>
          <a:stretch/>
        </p:blipFill>
        <p:spPr bwMode="auto">
          <a:xfrm>
            <a:off x="2498" y="1194911"/>
            <a:ext cx="2969302" cy="56630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1800" y="1194911"/>
            <a:ext cx="6164705" cy="5663089"/>
          </a:xfrm>
          <a:prstGeom prst="rect">
            <a:avLst/>
          </a:prstGeom>
        </p:spPr>
        <p:txBody>
          <a:bodyPr wrap="square">
            <a:spAutoFit/>
          </a:bodyPr>
          <a:lstStyle/>
          <a:p>
            <a:r>
              <a:rPr lang="en-US" sz="2200" b="1" u="sng" dirty="0" smtClean="0"/>
              <a:t>Eugenie Scott</a:t>
            </a:r>
            <a:r>
              <a:rPr lang="en-US" sz="2200" dirty="0" smtClean="0"/>
              <a:t> – “This </a:t>
            </a:r>
            <a:r>
              <a:rPr lang="en-US" sz="2200" dirty="0"/>
              <a:t>is another reason not to debate creationists: in the scientific community, theories do not rise or fall based on debate and rhetoric, but on the strength of </a:t>
            </a:r>
            <a:r>
              <a:rPr lang="en-US" sz="2200" dirty="0" smtClean="0"/>
              <a:t>evidence.”</a:t>
            </a:r>
          </a:p>
          <a:p>
            <a:endParaRPr lang="en-US" sz="1000" dirty="0"/>
          </a:p>
          <a:p>
            <a:r>
              <a:rPr lang="en-US" sz="2200" dirty="0" smtClean="0"/>
              <a:t>“Since </a:t>
            </a:r>
            <a:r>
              <a:rPr lang="en-US" sz="2200" dirty="0"/>
              <a:t>there is no evidence to support a young earth, a sudden creation, or a global flood, one must be prepared for the main rhetorical devices of the creationist: out-of-context quotations and straw-man arguments. </a:t>
            </a:r>
            <a:r>
              <a:rPr lang="en-US" sz="2200" dirty="0" smtClean="0"/>
              <a:t>Creationists…have </a:t>
            </a:r>
            <a:r>
              <a:rPr lang="en-US" sz="2200" dirty="0"/>
              <a:t>raised this tactic to an art form. This works because the audience cannot believe that a “Christian” is going to lie, and nothing the opponent says will convince them otherwise. It is a tremendous waste of time for the scientist to wade through half-truths and urban legends before even touching upon the science.” (Debates, National Center for Science Education)</a:t>
            </a:r>
          </a:p>
        </p:txBody>
      </p:sp>
    </p:spTree>
    <p:extLst>
      <p:ext uri="{BB962C8B-B14F-4D97-AF65-F5344CB8AC3E}">
        <p14:creationId xmlns:p14="http://schemas.microsoft.com/office/powerpoint/2010/main" val="386712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Hiding Evidence</a:t>
            </a:r>
            <a:endParaRPr lang="en-US" sz="6500" b="1" dirty="0">
              <a:latin typeface="Rockwell" panose="02060603020205020403" pitchFamily="18" charset="0"/>
            </a:endParaRPr>
          </a:p>
        </p:txBody>
      </p:sp>
      <p:sp>
        <p:nvSpPr>
          <p:cNvPr id="5" name="Rectangle 4"/>
          <p:cNvSpPr/>
          <p:nvPr/>
        </p:nvSpPr>
        <p:spPr>
          <a:xfrm>
            <a:off x="4800600" y="1225689"/>
            <a:ext cx="4343400" cy="5632311"/>
          </a:xfrm>
          <a:prstGeom prst="rect">
            <a:avLst/>
          </a:prstGeom>
        </p:spPr>
        <p:txBody>
          <a:bodyPr wrap="square">
            <a:spAutoFit/>
          </a:bodyPr>
          <a:lstStyle/>
          <a:p>
            <a:r>
              <a:rPr lang="en-US" sz="2400" b="1" u="sng" dirty="0" smtClean="0"/>
              <a:t>Gerald Schroeder</a:t>
            </a:r>
            <a:r>
              <a:rPr lang="en-US" sz="2400" dirty="0" smtClean="0"/>
              <a:t> – “Had </a:t>
            </a:r>
            <a:r>
              <a:rPr lang="en-US" sz="2400" dirty="0"/>
              <a:t>Walcott wanted, he could have hired a phalanx of graduate students to work on the fossils. But he chose not to rock the boat of evolution. Today fossil representatives of the Cambrian era have been found in China, Africa, the British Isles, Sweden, Greenland. The explosion was worldwide. But before it became proper to discuss the extraordinary nature of the explosion, the data were simply not reported.” (Evolution: Rationality vs. Randomness)</a:t>
            </a:r>
          </a:p>
        </p:txBody>
      </p:sp>
      <p:pic>
        <p:nvPicPr>
          <p:cNvPr id="11266" name="Picture 2" descr="Image result for burgess shale exca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800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9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rmAutofit/>
          </a:bodyPr>
          <a:lstStyle/>
          <a:p>
            <a:r>
              <a:rPr lang="en-US" sz="6500" b="1" dirty="0" smtClean="0">
                <a:latin typeface="Rockwell" panose="02060603020205020403" pitchFamily="18" charset="0"/>
              </a:rPr>
              <a:t>Hiding Evidence</a:t>
            </a:r>
            <a:endParaRPr lang="en-US" sz="6500" b="1" dirty="0">
              <a:latin typeface="Rockwell" panose="02060603020205020403" pitchFamily="18" charset="0"/>
            </a:endParaRPr>
          </a:p>
        </p:txBody>
      </p:sp>
      <p:pic>
        <p:nvPicPr>
          <p:cNvPr id="12290" name="Picture 2" descr="http://qilong.files.wordpress.com/2011/03/cretaceous_parrot_ucmp-143274_jaw.jpg?w=400&amp;h=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4800600" cy="5638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205459"/>
            <a:ext cx="4191000" cy="5478423"/>
          </a:xfrm>
          <a:prstGeom prst="rect">
            <a:avLst/>
          </a:prstGeom>
        </p:spPr>
        <p:txBody>
          <a:bodyPr wrap="square">
            <a:spAutoFit/>
          </a:bodyPr>
          <a:lstStyle/>
          <a:p>
            <a:r>
              <a:rPr lang="en-US" sz="2500" b="1" u="sng" dirty="0" smtClean="0"/>
              <a:t>Thomas </a:t>
            </a:r>
            <a:r>
              <a:rPr lang="en-US" sz="2500" b="1" u="sng" dirty="0" err="1" smtClean="0"/>
              <a:t>Stidham</a:t>
            </a:r>
            <a:r>
              <a:rPr lang="en-US" sz="2500" dirty="0" smtClean="0"/>
              <a:t> – “This </a:t>
            </a:r>
            <a:r>
              <a:rPr lang="en-US" sz="2500" dirty="0"/>
              <a:t>find suggests that by the end of the Cretaceous period, around 65 to 70 million years ago, modern birds were an important group, at least in North America…These data also indicate that modern bird groups, including parrots, may have been relatively unaffected by the mass extinction at the end of the Cretaceous period.” (</a:t>
            </a:r>
            <a:r>
              <a:rPr lang="en-US" sz="2500" i="1" dirty="0"/>
              <a:t>Nature</a:t>
            </a:r>
            <a:r>
              <a:rPr lang="en-US" sz="2500" dirty="0"/>
              <a:t>, Nov 5, 1998)</a:t>
            </a:r>
          </a:p>
        </p:txBody>
      </p:sp>
    </p:spTree>
    <p:extLst>
      <p:ext uri="{BB962C8B-B14F-4D97-AF65-F5344CB8AC3E}">
        <p14:creationId xmlns:p14="http://schemas.microsoft.com/office/powerpoint/2010/main" val="36364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Luke 12: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145"/>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1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715000" cy="5867400"/>
          </a:xfrm>
        </p:spPr>
        <p:txBody>
          <a:bodyPr/>
          <a:lstStyle/>
          <a:p>
            <a:pPr marL="514350" indent="-514350">
              <a:buFont typeface="+mj-lt"/>
              <a:buAutoNum type="arabicPeriod"/>
            </a:pPr>
            <a:r>
              <a:rPr lang="en-US" sz="3600" u="sng" dirty="0"/>
              <a:t>No fossil record transitions</a:t>
            </a:r>
          </a:p>
          <a:p>
            <a:pPr marL="514350" indent="-514350">
              <a:buFont typeface="+mj-lt"/>
              <a:buAutoNum type="arabicPeriod"/>
            </a:pPr>
            <a:r>
              <a:rPr lang="en-US" sz="3600" u="sng" dirty="0" smtClean="0"/>
              <a:t>Unusual organ complexity</a:t>
            </a:r>
            <a:endParaRPr lang="en-US" sz="3600" dirty="0"/>
          </a:p>
          <a:p>
            <a:pPr marL="400050" lvl="1" indent="0">
              <a:buNone/>
            </a:pPr>
            <a:r>
              <a:rPr lang="en-US" dirty="0"/>
              <a:t>“To say that the eye…could have been formed by natural selection, seems, I freely confess, absurd in the highest possible degree</a:t>
            </a:r>
            <a:r>
              <a:rPr lang="en-US" dirty="0" smtClean="0"/>
              <a:t>.” (</a:t>
            </a:r>
            <a:r>
              <a:rPr lang="en-US" i="1" dirty="0" smtClean="0"/>
              <a:t>Origin </a:t>
            </a:r>
            <a:r>
              <a:rPr lang="en-US" i="1" dirty="0"/>
              <a:t>of Species</a:t>
            </a:r>
            <a:r>
              <a:rPr lang="en-US" dirty="0"/>
              <a:t>, J.M. Dent &amp; Sons Ltd, London, 1971, p. 167</a:t>
            </a:r>
            <a:r>
              <a:rPr lang="en-US" dirty="0" smtClean="0"/>
              <a:t>.)</a:t>
            </a:r>
            <a:endParaRPr lang="en-US" dirty="0"/>
          </a:p>
          <a:p>
            <a:pPr marL="514350" indent="-514350">
              <a:buFont typeface="+mj-lt"/>
              <a:buAutoNum type="arabicPeriod"/>
            </a:pPr>
            <a:endParaRPr lang="en-US" sz="3600" u="sng" dirty="0" smtClean="0"/>
          </a:p>
        </p:txBody>
      </p:sp>
      <p:sp>
        <p:nvSpPr>
          <p:cNvPr id="7"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Darwin Saw Weakness</a:t>
            </a:r>
            <a:endParaRPr lang="en-US" sz="6500" b="1"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3429000" cy="564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3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715000" cy="5791200"/>
          </a:xfrm>
        </p:spPr>
        <p:txBody>
          <a:bodyPr>
            <a:normAutofit lnSpcReduction="10000"/>
          </a:bodyPr>
          <a:lstStyle/>
          <a:p>
            <a:pPr marL="514350" indent="-514350">
              <a:buFont typeface="+mj-lt"/>
              <a:buAutoNum type="arabicPeriod"/>
            </a:pPr>
            <a:r>
              <a:rPr lang="en-US" sz="3600" u="sng" dirty="0"/>
              <a:t>No fossil record transitions</a:t>
            </a:r>
          </a:p>
          <a:p>
            <a:pPr marL="514350" indent="-514350">
              <a:buFont typeface="+mj-lt"/>
              <a:buAutoNum type="arabicPeriod"/>
            </a:pPr>
            <a:r>
              <a:rPr lang="en-US" sz="3600" u="sng" dirty="0"/>
              <a:t>Unusual </a:t>
            </a:r>
            <a:r>
              <a:rPr lang="en-US" sz="3600" u="sng" dirty="0" smtClean="0"/>
              <a:t>organ complexity</a:t>
            </a:r>
            <a:endParaRPr lang="en-US" sz="3600" dirty="0"/>
          </a:p>
          <a:p>
            <a:pPr marL="514350" indent="-514350">
              <a:buFont typeface="+mj-lt"/>
              <a:buAutoNum type="arabicPeriod"/>
            </a:pPr>
            <a:r>
              <a:rPr lang="en-US" sz="3600" u="sng" dirty="0" smtClean="0"/>
              <a:t>Refined instinct in nature</a:t>
            </a:r>
          </a:p>
          <a:p>
            <a:pPr marL="457200" lvl="1" indent="0">
              <a:buNone/>
            </a:pPr>
            <a:r>
              <a:rPr lang="en-US" dirty="0" smtClean="0"/>
              <a:t>“Can </a:t>
            </a:r>
            <a:r>
              <a:rPr lang="en-US" dirty="0"/>
              <a:t>instincts be acquired and modified through natural selection? What shall we say to so </a:t>
            </a:r>
            <a:r>
              <a:rPr lang="en-US" dirty="0" smtClean="0"/>
              <a:t>marvelous </a:t>
            </a:r>
            <a:r>
              <a:rPr lang="en-US" dirty="0"/>
              <a:t>an instinct as that which leads the bee to make cells, which have practically anticipated the discoveries of profound mathematicians</a:t>
            </a:r>
            <a:r>
              <a:rPr lang="en-US" dirty="0" smtClean="0"/>
              <a:t>?” (</a:t>
            </a:r>
            <a:r>
              <a:rPr lang="en-US" i="1" dirty="0" smtClean="0"/>
              <a:t>Origin </a:t>
            </a:r>
            <a:r>
              <a:rPr lang="en-US" i="1" dirty="0"/>
              <a:t>of Species,</a:t>
            </a:r>
            <a:r>
              <a:rPr lang="en-US" dirty="0"/>
              <a:t> 1st ed. London 1859, pp. 171-172. </a:t>
            </a:r>
            <a:r>
              <a:rPr lang="en-US" dirty="0" smtClean="0"/>
              <a:t>)</a:t>
            </a:r>
            <a:endParaRPr lang="en-US" u="sng" dirty="0" smtClean="0"/>
          </a:p>
        </p:txBody>
      </p:sp>
      <p:sp>
        <p:nvSpPr>
          <p:cNvPr id="7"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Darwin Saw Weakness</a:t>
            </a:r>
            <a:endParaRPr lang="en-US" sz="6500" b="1"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3429000" cy="564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0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867400" cy="5867400"/>
          </a:xfrm>
        </p:spPr>
        <p:txBody>
          <a:bodyPr>
            <a:normAutofit/>
          </a:bodyPr>
          <a:lstStyle/>
          <a:p>
            <a:pPr marL="514350" indent="-514350">
              <a:buFont typeface="+mj-lt"/>
              <a:buAutoNum type="arabicPeriod"/>
            </a:pPr>
            <a:r>
              <a:rPr lang="en-US" sz="3600" u="sng" dirty="0"/>
              <a:t>No fossil record transitions</a:t>
            </a:r>
          </a:p>
          <a:p>
            <a:pPr marL="514350" indent="-514350">
              <a:buFont typeface="+mj-lt"/>
              <a:buAutoNum type="arabicPeriod"/>
            </a:pPr>
            <a:r>
              <a:rPr lang="en-US" sz="3600" u="sng" dirty="0"/>
              <a:t>Unusual </a:t>
            </a:r>
            <a:r>
              <a:rPr lang="en-US" sz="3600" u="sng" dirty="0" smtClean="0"/>
              <a:t>organ complexity</a:t>
            </a:r>
            <a:endParaRPr lang="en-US" sz="3600" dirty="0"/>
          </a:p>
          <a:p>
            <a:pPr marL="514350" indent="-514350">
              <a:buFont typeface="+mj-lt"/>
              <a:buAutoNum type="arabicPeriod"/>
            </a:pPr>
            <a:r>
              <a:rPr lang="en-US" sz="3600" u="sng" dirty="0" smtClean="0"/>
              <a:t>Refined instinct in nature</a:t>
            </a:r>
          </a:p>
          <a:p>
            <a:pPr marL="514350" indent="-514350">
              <a:buFont typeface="+mj-lt"/>
              <a:buAutoNum type="arabicPeriod"/>
            </a:pPr>
            <a:r>
              <a:rPr lang="en-US" sz="3600" u="sng" dirty="0" smtClean="0"/>
              <a:t>Sterile offspring </a:t>
            </a:r>
            <a:r>
              <a:rPr lang="en-US" sz="3600" u="sng" dirty="0" smtClean="0"/>
              <a:t>in breeding</a:t>
            </a:r>
            <a:endParaRPr lang="en-US" sz="3600" dirty="0" smtClean="0"/>
          </a:p>
          <a:p>
            <a:pPr marL="457200" lvl="1" indent="0">
              <a:buNone/>
            </a:pPr>
            <a:r>
              <a:rPr lang="en-US" dirty="0" smtClean="0"/>
              <a:t>“How </a:t>
            </a:r>
            <a:r>
              <a:rPr lang="en-US" dirty="0"/>
              <a:t>can we account for species, when crossed, being sterile and producing sterile offspring, whereas, when varieties are crossed, their fertility is unimpaired?” (</a:t>
            </a:r>
            <a:r>
              <a:rPr lang="en-US" i="1" dirty="0"/>
              <a:t>Origin of Species,</a:t>
            </a:r>
            <a:r>
              <a:rPr lang="en-US" dirty="0"/>
              <a:t> 1st ed. London 1859, pp. 171-172. )</a:t>
            </a:r>
            <a:endParaRPr lang="en-US" dirty="0" smtClean="0"/>
          </a:p>
        </p:txBody>
      </p:sp>
      <p:sp>
        <p:nvSpPr>
          <p:cNvPr id="7"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Darwin Saw Weakness</a:t>
            </a:r>
            <a:endParaRPr lang="en-US" sz="6500" b="1"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3429000" cy="564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5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062"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4" name="Rectangle 3"/>
          <p:cNvSpPr/>
          <p:nvPr/>
        </p:nvSpPr>
        <p:spPr>
          <a:xfrm>
            <a:off x="76200" y="1295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FF00"/>
                </a:solidFill>
                <a:latin typeface="AR ESSENCE" panose="02000000000000000000" pitchFamily="2" charset="0"/>
              </a:rPr>
              <a:t>Scientific Method</a:t>
            </a:r>
          </a:p>
        </p:txBody>
      </p:sp>
      <p:sp>
        <p:nvSpPr>
          <p:cNvPr id="7" name="Rectangle 6"/>
          <p:cNvSpPr/>
          <p:nvPr/>
        </p:nvSpPr>
        <p:spPr>
          <a:xfrm>
            <a:off x="5351584" y="1312985"/>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FFFF00"/>
                </a:solidFill>
                <a:latin typeface="AR ESSENCE" panose="02000000000000000000" pitchFamily="2" charset="0"/>
              </a:rPr>
              <a:t>Macroevolution</a:t>
            </a:r>
            <a:endParaRPr lang="en-US" sz="4500" b="1" dirty="0">
              <a:solidFill>
                <a:srgbClr val="FFFF00"/>
              </a:solidFill>
              <a:latin typeface="AR ESSENCE"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26289"/>
            <a:ext cx="1295400" cy="68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45914"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pic>
        <p:nvPicPr>
          <p:cNvPr id="1028"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2264803"/>
            <a:ext cx="741872" cy="63182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390695"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4547"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pic>
        <p:nvPicPr>
          <p:cNvPr id="42"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2458368"/>
            <a:ext cx="571500" cy="56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5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62"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4" name="Rectangle 3"/>
          <p:cNvSpPr/>
          <p:nvPr/>
        </p:nvSpPr>
        <p:spPr>
          <a:xfrm>
            <a:off x="76200" y="1295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FF00"/>
                </a:solidFill>
                <a:latin typeface="AR ESSENCE" panose="02000000000000000000" pitchFamily="2" charset="0"/>
              </a:rPr>
              <a:t>Scientific Method</a:t>
            </a:r>
          </a:p>
        </p:txBody>
      </p:sp>
      <p:sp>
        <p:nvSpPr>
          <p:cNvPr id="7" name="Rectangle 6"/>
          <p:cNvSpPr/>
          <p:nvPr/>
        </p:nvSpPr>
        <p:spPr>
          <a:xfrm>
            <a:off x="5351584" y="1312985"/>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FFFF00"/>
                </a:solidFill>
                <a:latin typeface="AR ESSENCE" panose="02000000000000000000" pitchFamily="2" charset="0"/>
              </a:rPr>
              <a:t>Macroevolution</a:t>
            </a:r>
            <a:endParaRPr lang="en-US" sz="4500" b="1" dirty="0">
              <a:solidFill>
                <a:srgbClr val="FFFF00"/>
              </a:solidFill>
              <a:latin typeface="AR ESSENCE"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26289"/>
            <a:ext cx="1295400" cy="68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45914"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18" name="Rectangle 17"/>
          <p:cNvSpPr/>
          <p:nvPr/>
        </p:nvSpPr>
        <p:spPr>
          <a:xfrm>
            <a:off x="990797"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pic>
        <p:nvPicPr>
          <p:cNvPr id="1028"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226480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3205543"/>
            <a:ext cx="741872" cy="63182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384833"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0695"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4547"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33" name="Rectangle 32"/>
          <p:cNvSpPr/>
          <p:nvPr/>
        </p:nvSpPr>
        <p:spPr>
          <a:xfrm>
            <a:off x="6299430"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pic>
        <p:nvPicPr>
          <p:cNvPr id="42"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2458368"/>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3390380"/>
            <a:ext cx="571500" cy="56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62"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4" name="Rectangle 3"/>
          <p:cNvSpPr/>
          <p:nvPr/>
        </p:nvSpPr>
        <p:spPr>
          <a:xfrm>
            <a:off x="76200" y="1295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FF00"/>
                </a:solidFill>
                <a:latin typeface="AR ESSENCE" panose="02000000000000000000" pitchFamily="2" charset="0"/>
              </a:rPr>
              <a:t>Scientific Method</a:t>
            </a:r>
          </a:p>
        </p:txBody>
      </p:sp>
      <p:sp>
        <p:nvSpPr>
          <p:cNvPr id="7" name="Rectangle 6"/>
          <p:cNvSpPr/>
          <p:nvPr/>
        </p:nvSpPr>
        <p:spPr>
          <a:xfrm>
            <a:off x="5351584" y="1312985"/>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FFFF00"/>
                </a:solidFill>
                <a:latin typeface="AR ESSENCE" panose="02000000000000000000" pitchFamily="2" charset="0"/>
              </a:rPr>
              <a:t>Macroevolution</a:t>
            </a:r>
            <a:endParaRPr lang="en-US" sz="4500" b="1" dirty="0">
              <a:solidFill>
                <a:srgbClr val="FFFF00"/>
              </a:solidFill>
              <a:latin typeface="AR ESSENCE"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26289"/>
            <a:ext cx="1295400" cy="68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45914"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18" name="Rectangle 17"/>
          <p:cNvSpPr/>
          <p:nvPr/>
        </p:nvSpPr>
        <p:spPr>
          <a:xfrm>
            <a:off x="990797"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19" name="Rectangle 18"/>
          <p:cNvSpPr/>
          <p:nvPr/>
        </p:nvSpPr>
        <p:spPr>
          <a:xfrm>
            <a:off x="1060527"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pic>
        <p:nvPicPr>
          <p:cNvPr id="1028"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226480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320554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27006" y="4108277"/>
            <a:ext cx="741872" cy="63182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384833"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84833"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0695"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4547"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33" name="Rectangle 32"/>
          <p:cNvSpPr/>
          <p:nvPr/>
        </p:nvSpPr>
        <p:spPr>
          <a:xfrm>
            <a:off x="6299430"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34" name="Rectangle 33"/>
          <p:cNvSpPr/>
          <p:nvPr/>
        </p:nvSpPr>
        <p:spPr>
          <a:xfrm>
            <a:off x="6369160"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pic>
        <p:nvPicPr>
          <p:cNvPr id="42"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2458368"/>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3390380"/>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4293113"/>
            <a:ext cx="571500" cy="56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518787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62"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6" y="0"/>
            <a:ext cx="9161585" cy="1143000"/>
          </a:xfrm>
        </p:spPr>
        <p:txBody>
          <a:bodyPr>
            <a:normAutofit/>
          </a:bodyPr>
          <a:lstStyle/>
          <a:p>
            <a:r>
              <a:rPr lang="en-US" sz="5500" b="1" dirty="0" smtClean="0">
                <a:latin typeface="Rockwell" panose="02060603020205020403" pitchFamily="18" charset="0"/>
              </a:rPr>
              <a:t>Not Scientifically Testable</a:t>
            </a:r>
            <a:endParaRPr lang="en-US" sz="5500" b="1" dirty="0">
              <a:latin typeface="Rockwell" panose="02060603020205020403" pitchFamily="18" charset="0"/>
            </a:endParaRPr>
          </a:p>
        </p:txBody>
      </p:sp>
      <p:sp>
        <p:nvSpPr>
          <p:cNvPr id="4" name="Rectangle 3"/>
          <p:cNvSpPr/>
          <p:nvPr/>
        </p:nvSpPr>
        <p:spPr>
          <a:xfrm>
            <a:off x="76200" y="1295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FF00"/>
                </a:solidFill>
                <a:latin typeface="AR ESSENCE" panose="02000000000000000000" pitchFamily="2" charset="0"/>
              </a:rPr>
              <a:t>Scientific Method</a:t>
            </a:r>
          </a:p>
        </p:txBody>
      </p:sp>
      <p:sp>
        <p:nvSpPr>
          <p:cNvPr id="7" name="Rectangle 6"/>
          <p:cNvSpPr/>
          <p:nvPr/>
        </p:nvSpPr>
        <p:spPr>
          <a:xfrm>
            <a:off x="5351584" y="1312985"/>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FFFF00"/>
                </a:solidFill>
                <a:latin typeface="AR ESSENCE" panose="02000000000000000000" pitchFamily="2" charset="0"/>
              </a:rPr>
              <a:t>Macroevolution</a:t>
            </a:r>
            <a:endParaRPr lang="en-US" sz="4500" b="1" dirty="0">
              <a:solidFill>
                <a:srgbClr val="FFFF00"/>
              </a:solidFill>
              <a:latin typeface="AR ESSENCE"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26289"/>
            <a:ext cx="1295400" cy="68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45914"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18" name="Rectangle 17"/>
          <p:cNvSpPr/>
          <p:nvPr/>
        </p:nvSpPr>
        <p:spPr>
          <a:xfrm>
            <a:off x="990797"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19" name="Rectangle 18"/>
          <p:cNvSpPr/>
          <p:nvPr/>
        </p:nvSpPr>
        <p:spPr>
          <a:xfrm>
            <a:off x="1060527"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sp>
        <p:nvSpPr>
          <p:cNvPr id="20" name="Rectangle 19"/>
          <p:cNvSpPr/>
          <p:nvPr/>
        </p:nvSpPr>
        <p:spPr>
          <a:xfrm>
            <a:off x="1084573" y="5106252"/>
            <a:ext cx="2547492" cy="830997"/>
          </a:xfrm>
          <a:prstGeom prst="rect">
            <a:avLst/>
          </a:prstGeom>
        </p:spPr>
        <p:txBody>
          <a:bodyPr wrap="none">
            <a:spAutoFit/>
          </a:bodyPr>
          <a:lstStyle/>
          <a:p>
            <a:pPr algn="ctr"/>
            <a:r>
              <a:rPr lang="en-US" sz="4800" b="1" dirty="0" smtClean="0">
                <a:latin typeface="Buxton Sketch" panose="03080500000500000004" pitchFamily="66" charset="0"/>
              </a:rPr>
              <a:t>Repeatable</a:t>
            </a:r>
            <a:endParaRPr lang="en-US" sz="4800" b="1" dirty="0">
              <a:latin typeface="Buxton Sketch" panose="03080500000500000004" pitchFamily="66" charset="0"/>
            </a:endParaRPr>
          </a:p>
        </p:txBody>
      </p:sp>
      <p:pic>
        <p:nvPicPr>
          <p:cNvPr id="1028"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226480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53236" y="3205543"/>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27006" y="4108277"/>
            <a:ext cx="741872" cy="631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check mar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4303">
            <a:off x="147572" y="5017079"/>
            <a:ext cx="741872" cy="63182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384833" y="3370413"/>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84833" y="427314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84833" y="5187875"/>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0695" y="2438400"/>
            <a:ext cx="679938" cy="603766"/>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54547" y="2350503"/>
            <a:ext cx="2800767" cy="830997"/>
          </a:xfrm>
          <a:prstGeom prst="rect">
            <a:avLst/>
          </a:prstGeom>
        </p:spPr>
        <p:txBody>
          <a:bodyPr wrap="none">
            <a:spAutoFit/>
          </a:bodyPr>
          <a:lstStyle/>
          <a:p>
            <a:pPr algn="ctr"/>
            <a:r>
              <a:rPr lang="en-US" sz="4800" b="1" dirty="0" smtClean="0">
                <a:latin typeface="Buxton Sketch" panose="03080500000500000004" pitchFamily="66" charset="0"/>
              </a:rPr>
              <a:t>Observation</a:t>
            </a:r>
            <a:endParaRPr lang="en-US" sz="4800" b="1" dirty="0">
              <a:latin typeface="Buxton Sketch" panose="03080500000500000004" pitchFamily="66" charset="0"/>
            </a:endParaRPr>
          </a:p>
        </p:txBody>
      </p:sp>
      <p:sp>
        <p:nvSpPr>
          <p:cNvPr id="33" name="Rectangle 32"/>
          <p:cNvSpPr/>
          <p:nvPr/>
        </p:nvSpPr>
        <p:spPr>
          <a:xfrm>
            <a:off x="6299430" y="3256797"/>
            <a:ext cx="2710999" cy="830997"/>
          </a:xfrm>
          <a:prstGeom prst="rect">
            <a:avLst/>
          </a:prstGeom>
        </p:spPr>
        <p:txBody>
          <a:bodyPr wrap="none">
            <a:spAutoFit/>
          </a:bodyPr>
          <a:lstStyle/>
          <a:p>
            <a:pPr algn="ctr"/>
            <a:r>
              <a:rPr lang="en-US" sz="4800" b="1" dirty="0" smtClean="0">
                <a:latin typeface="Buxton Sketch" panose="03080500000500000004" pitchFamily="66" charset="0"/>
              </a:rPr>
              <a:t>Hypothesis</a:t>
            </a:r>
            <a:endParaRPr lang="en-US" sz="4800" b="1" dirty="0">
              <a:latin typeface="Buxton Sketch" panose="03080500000500000004" pitchFamily="66" charset="0"/>
            </a:endParaRPr>
          </a:p>
        </p:txBody>
      </p:sp>
      <p:sp>
        <p:nvSpPr>
          <p:cNvPr id="34" name="Rectangle 33"/>
          <p:cNvSpPr/>
          <p:nvPr/>
        </p:nvSpPr>
        <p:spPr>
          <a:xfrm>
            <a:off x="6369160" y="4167747"/>
            <a:ext cx="2571538" cy="830997"/>
          </a:xfrm>
          <a:prstGeom prst="rect">
            <a:avLst/>
          </a:prstGeom>
        </p:spPr>
        <p:txBody>
          <a:bodyPr wrap="none">
            <a:spAutoFit/>
          </a:bodyPr>
          <a:lstStyle/>
          <a:p>
            <a:pPr algn="ctr"/>
            <a:r>
              <a:rPr lang="en-US" sz="4800" b="1" dirty="0" smtClean="0">
                <a:latin typeface="Buxton Sketch" panose="03080500000500000004" pitchFamily="66" charset="0"/>
              </a:rPr>
              <a:t>Experiment</a:t>
            </a:r>
            <a:endParaRPr lang="en-US" sz="4800" b="1" dirty="0">
              <a:latin typeface="Buxton Sketch" panose="03080500000500000004" pitchFamily="66" charset="0"/>
            </a:endParaRPr>
          </a:p>
        </p:txBody>
      </p:sp>
      <p:sp>
        <p:nvSpPr>
          <p:cNvPr id="35" name="Rectangle 34"/>
          <p:cNvSpPr/>
          <p:nvPr/>
        </p:nvSpPr>
        <p:spPr>
          <a:xfrm>
            <a:off x="6393206" y="5106252"/>
            <a:ext cx="2547492" cy="830997"/>
          </a:xfrm>
          <a:prstGeom prst="rect">
            <a:avLst/>
          </a:prstGeom>
        </p:spPr>
        <p:txBody>
          <a:bodyPr wrap="none">
            <a:spAutoFit/>
          </a:bodyPr>
          <a:lstStyle/>
          <a:p>
            <a:pPr algn="ctr"/>
            <a:r>
              <a:rPr lang="en-US" sz="4800" b="1" dirty="0" smtClean="0">
                <a:latin typeface="Buxton Sketch" panose="03080500000500000004" pitchFamily="66" charset="0"/>
              </a:rPr>
              <a:t>Repeatable</a:t>
            </a:r>
            <a:endParaRPr lang="en-US" sz="4800" b="1" dirty="0">
              <a:latin typeface="Buxton Sketch" panose="03080500000500000004" pitchFamily="66" charset="0"/>
            </a:endParaRPr>
          </a:p>
        </p:txBody>
      </p:sp>
      <p:pic>
        <p:nvPicPr>
          <p:cNvPr id="42"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2458368"/>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9133" y="3390380"/>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4293113"/>
            <a:ext cx="571500" cy="5638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red x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3271" y="5207843"/>
            <a:ext cx="571500" cy="56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6783</TotalTime>
  <Words>8436</Words>
  <Application>Microsoft Office PowerPoint</Application>
  <PresentationFormat>On-screen Show (4:3)</PresentationFormat>
  <Paragraphs>331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Darwin Saw Weakness</vt:lpstr>
      <vt:lpstr>Darwin Saw Weakness</vt:lpstr>
      <vt:lpstr>Darwin Saw Weakness</vt:lpstr>
      <vt:lpstr>Darwin Saw Weakness</vt:lpstr>
      <vt:lpstr>Not Scientifically Testable</vt:lpstr>
      <vt:lpstr>Not Scientifically Testable</vt:lpstr>
      <vt:lpstr>Not Scientifically Testable</vt:lpstr>
      <vt:lpstr>Not Scientifically Testable</vt:lpstr>
      <vt:lpstr>Not Scientifically Testable</vt:lpstr>
      <vt:lpstr>Not Scientifically Testable</vt:lpstr>
      <vt:lpstr>Not Scientifically Testable</vt:lpstr>
      <vt:lpstr>Not Scientifically Testable</vt:lpstr>
      <vt:lpstr>Tautology</vt:lpstr>
      <vt:lpstr>Tautology</vt:lpstr>
      <vt:lpstr>Tautology</vt:lpstr>
      <vt:lpstr>Tautology</vt:lpstr>
      <vt:lpstr>Tautology</vt:lpstr>
      <vt:lpstr>Tautology</vt:lpstr>
      <vt:lpstr>Refusal To Debate</vt:lpstr>
      <vt:lpstr>Refusal To Debate</vt:lpstr>
      <vt:lpstr>Refusal To Debate</vt:lpstr>
      <vt:lpstr>Refusal To Debate</vt:lpstr>
      <vt:lpstr>Refusal To Debate</vt:lpstr>
      <vt:lpstr>Refusal To Debate</vt:lpstr>
      <vt:lpstr>Hiding Evidence</vt:lpstr>
      <vt:lpstr>Hiding Evidence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254</cp:revision>
  <dcterms:created xsi:type="dcterms:W3CDTF">2006-08-16T00:00:00Z</dcterms:created>
  <dcterms:modified xsi:type="dcterms:W3CDTF">2017-11-16T00:45:30Z</dcterms:modified>
</cp:coreProperties>
</file>